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6" r:id="rId3"/>
    <p:sldId id="273" r:id="rId4"/>
    <p:sldId id="279" r:id="rId5"/>
    <p:sldId id="275" r:id="rId6"/>
    <p:sldId id="280" r:id="rId7"/>
    <p:sldId id="281" r:id="rId8"/>
    <p:sldId id="28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2B36"/>
    <a:srgbClr val="85CFD7"/>
    <a:srgbClr val="AFE3E7"/>
    <a:srgbClr val="FFFFFF"/>
    <a:srgbClr val="FC4242"/>
    <a:srgbClr val="A8D1BB"/>
    <a:srgbClr val="DD0000"/>
    <a:srgbClr val="FDB9C0"/>
    <a:srgbClr val="FDD0E6"/>
    <a:srgbClr val="FDB7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43"/>
    <p:restoredTop sz="94377"/>
  </p:normalViewPr>
  <p:slideViewPr>
    <p:cSldViewPr snapToGrid="0" snapToObjects="1">
      <p:cViewPr varScale="1">
        <p:scale>
          <a:sx n="93" d="100"/>
          <a:sy n="93" d="100"/>
        </p:scale>
        <p:origin x="216" y="504"/>
      </p:cViewPr>
      <p:guideLst/>
    </p:cSldViewPr>
  </p:slideViewPr>
  <p:outlineViewPr>
    <p:cViewPr>
      <p:scale>
        <a:sx n="33" d="100"/>
        <a:sy n="33" d="100"/>
      </p:scale>
      <p:origin x="0" y="-37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8E80AD-5C59-7045-875F-4FCFFD6D74FB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F9514-045F-D241-823C-875018C1AD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346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C9980-E1AA-A34A-BB87-5D88F2F6CCF6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11A45B-6DEB-D146-9F4A-743A56AC40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701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20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75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324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09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768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98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9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765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324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657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89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02042-3B78-0946-ACF0-041890BDB541}" type="datetimeFigureOut">
              <a:rPr lang="en-US" smtClean="0"/>
              <a:t>9/22/22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2E992-8D6E-A646-9EFB-837993F8C9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094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ompyte.com/register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64" y="0"/>
            <a:ext cx="12192000" cy="6858000"/>
          </a:xfrm>
          <a:prstGeom prst="rect">
            <a:avLst/>
          </a:prstGeom>
        </p:spPr>
      </p:pic>
      <p:sp>
        <p:nvSpPr>
          <p:cNvPr id="4" name="Trapezoid 3"/>
          <p:cNvSpPr/>
          <p:nvPr/>
        </p:nvSpPr>
        <p:spPr>
          <a:xfrm>
            <a:off x="-11875" y="0"/>
            <a:ext cx="8588820" cy="6858000"/>
          </a:xfrm>
          <a:custGeom>
            <a:avLst/>
            <a:gdLst>
              <a:gd name="connsiteX0" fmla="*/ 0 w 8940800"/>
              <a:gd name="connsiteY0" fmla="*/ 6176962 h 6176962"/>
              <a:gd name="connsiteX1" fmla="*/ 0 w 8940800"/>
              <a:gd name="connsiteY1" fmla="*/ 0 h 6176962"/>
              <a:gd name="connsiteX2" fmla="*/ 8940800 w 8940800"/>
              <a:gd name="connsiteY2" fmla="*/ 0 h 6176962"/>
              <a:gd name="connsiteX3" fmla="*/ 8940800 w 8940800"/>
              <a:gd name="connsiteY3" fmla="*/ 6176962 h 6176962"/>
              <a:gd name="connsiteX4" fmla="*/ 0 w 8940800"/>
              <a:gd name="connsiteY4" fmla="*/ 6176962 h 6176962"/>
              <a:gd name="connsiteX0" fmla="*/ 0 w 12180711"/>
              <a:gd name="connsiteY0" fmla="*/ 6176962 h 6176962"/>
              <a:gd name="connsiteX1" fmla="*/ 0 w 12180711"/>
              <a:gd name="connsiteY1" fmla="*/ 0 h 6176962"/>
              <a:gd name="connsiteX2" fmla="*/ 12180711 w 12180711"/>
              <a:gd name="connsiteY2" fmla="*/ 0 h 6176962"/>
              <a:gd name="connsiteX3" fmla="*/ 8940800 w 12180711"/>
              <a:gd name="connsiteY3" fmla="*/ 6176962 h 6176962"/>
              <a:gd name="connsiteX4" fmla="*/ 0 w 12180711"/>
              <a:gd name="connsiteY4" fmla="*/ 6176962 h 6176962"/>
              <a:gd name="connsiteX0" fmla="*/ 0 w 12180711"/>
              <a:gd name="connsiteY0" fmla="*/ 6176962 h 6176962"/>
              <a:gd name="connsiteX1" fmla="*/ 0 w 12180711"/>
              <a:gd name="connsiteY1" fmla="*/ 0 h 6176962"/>
              <a:gd name="connsiteX2" fmla="*/ 12180711 w 12180711"/>
              <a:gd name="connsiteY2" fmla="*/ 0 h 6176962"/>
              <a:gd name="connsiteX3" fmla="*/ 5012267 w 12180711"/>
              <a:gd name="connsiteY3" fmla="*/ 6176962 h 6176962"/>
              <a:gd name="connsiteX4" fmla="*/ 0 w 12180711"/>
              <a:gd name="connsiteY4" fmla="*/ 6176962 h 6176962"/>
              <a:gd name="connsiteX0" fmla="*/ 0 w 9045626"/>
              <a:gd name="connsiteY0" fmla="*/ 6176962 h 6176962"/>
              <a:gd name="connsiteX1" fmla="*/ 0 w 9045626"/>
              <a:gd name="connsiteY1" fmla="*/ 0 h 6176962"/>
              <a:gd name="connsiteX2" fmla="*/ 9045626 w 9045626"/>
              <a:gd name="connsiteY2" fmla="*/ 0 h 6176962"/>
              <a:gd name="connsiteX3" fmla="*/ 5012267 w 9045626"/>
              <a:gd name="connsiteY3" fmla="*/ 6176962 h 6176962"/>
              <a:gd name="connsiteX4" fmla="*/ 0 w 9045626"/>
              <a:gd name="connsiteY4" fmla="*/ 6176962 h 6176962"/>
              <a:gd name="connsiteX0" fmla="*/ 257985 w 9303611"/>
              <a:gd name="connsiteY0" fmla="*/ 6176962 h 6176962"/>
              <a:gd name="connsiteX1" fmla="*/ 0 w 9303611"/>
              <a:gd name="connsiteY1" fmla="*/ 21392 h 6176962"/>
              <a:gd name="connsiteX2" fmla="*/ 9303611 w 9303611"/>
              <a:gd name="connsiteY2" fmla="*/ 0 h 6176962"/>
              <a:gd name="connsiteX3" fmla="*/ 5270252 w 9303611"/>
              <a:gd name="connsiteY3" fmla="*/ 6176962 h 6176962"/>
              <a:gd name="connsiteX4" fmla="*/ 257985 w 9303611"/>
              <a:gd name="connsiteY4" fmla="*/ 6176962 h 6176962"/>
              <a:gd name="connsiteX0" fmla="*/ 0 w 9303612"/>
              <a:gd name="connsiteY0" fmla="*/ 6176962 h 6176962"/>
              <a:gd name="connsiteX1" fmla="*/ 1 w 9303612"/>
              <a:gd name="connsiteY1" fmla="*/ 21392 h 6176962"/>
              <a:gd name="connsiteX2" fmla="*/ 9303612 w 9303612"/>
              <a:gd name="connsiteY2" fmla="*/ 0 h 6176962"/>
              <a:gd name="connsiteX3" fmla="*/ 5270253 w 9303612"/>
              <a:gd name="connsiteY3" fmla="*/ 6176962 h 6176962"/>
              <a:gd name="connsiteX4" fmla="*/ 0 w 9303612"/>
              <a:gd name="connsiteY4" fmla="*/ 6176962 h 6176962"/>
              <a:gd name="connsiteX0" fmla="*/ 0 w 9303612"/>
              <a:gd name="connsiteY0" fmla="*/ 6176962 h 6176962"/>
              <a:gd name="connsiteX1" fmla="*/ 12882 w 9303612"/>
              <a:gd name="connsiteY1" fmla="*/ 1 h 6176962"/>
              <a:gd name="connsiteX2" fmla="*/ 9303612 w 9303612"/>
              <a:gd name="connsiteY2" fmla="*/ 0 h 6176962"/>
              <a:gd name="connsiteX3" fmla="*/ 5270253 w 9303612"/>
              <a:gd name="connsiteY3" fmla="*/ 6176962 h 6176962"/>
              <a:gd name="connsiteX4" fmla="*/ 0 w 9303612"/>
              <a:gd name="connsiteY4" fmla="*/ 6176962 h 6176962"/>
              <a:gd name="connsiteX0" fmla="*/ 12881 w 9316493"/>
              <a:gd name="connsiteY0" fmla="*/ 6176962 h 6176962"/>
              <a:gd name="connsiteX1" fmla="*/ 0 w 9316493"/>
              <a:gd name="connsiteY1" fmla="*/ 21393 h 6176962"/>
              <a:gd name="connsiteX2" fmla="*/ 9316493 w 9316493"/>
              <a:gd name="connsiteY2" fmla="*/ 0 h 6176962"/>
              <a:gd name="connsiteX3" fmla="*/ 5283134 w 9316493"/>
              <a:gd name="connsiteY3" fmla="*/ 6176962 h 6176962"/>
              <a:gd name="connsiteX4" fmla="*/ 12881 w 9316493"/>
              <a:gd name="connsiteY4" fmla="*/ 6176962 h 6176962"/>
              <a:gd name="connsiteX0" fmla="*/ 12881 w 9316493"/>
              <a:gd name="connsiteY0" fmla="*/ 6176962 h 6176962"/>
              <a:gd name="connsiteX1" fmla="*/ 0 w 9316493"/>
              <a:gd name="connsiteY1" fmla="*/ 1 h 6176962"/>
              <a:gd name="connsiteX2" fmla="*/ 9316493 w 9316493"/>
              <a:gd name="connsiteY2" fmla="*/ 0 h 6176962"/>
              <a:gd name="connsiteX3" fmla="*/ 5283134 w 9316493"/>
              <a:gd name="connsiteY3" fmla="*/ 6176962 h 6176962"/>
              <a:gd name="connsiteX4" fmla="*/ 12881 w 9316493"/>
              <a:gd name="connsiteY4" fmla="*/ 6176962 h 617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6493" h="6176962">
                <a:moveTo>
                  <a:pt x="12881" y="6176962"/>
                </a:moveTo>
                <a:cubicBezTo>
                  <a:pt x="12881" y="4125105"/>
                  <a:pt x="0" y="2051858"/>
                  <a:pt x="0" y="1"/>
                </a:cubicBezTo>
                <a:lnTo>
                  <a:pt x="9316493" y="0"/>
                </a:lnTo>
                <a:lnTo>
                  <a:pt x="5283134" y="6176962"/>
                </a:lnTo>
                <a:lnTo>
                  <a:pt x="12881" y="6176962"/>
                </a:lnTo>
                <a:close/>
              </a:path>
            </a:pathLst>
          </a:custGeom>
          <a:solidFill>
            <a:srgbClr val="1A2B36"/>
          </a:solidFill>
          <a:ln>
            <a:noFill/>
          </a:ln>
          <a:effectLst>
            <a:outerShdw blurRad="419100" dist="38100" algn="t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013636" y="2242766"/>
            <a:ext cx="1847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6000" b="1" dirty="0">
              <a:solidFill>
                <a:srgbClr val="C00000"/>
              </a:solidFill>
              <a:latin typeface="Open Sans Condensed" charset="0"/>
              <a:ea typeface="Open Sans Condensed" charset="0"/>
              <a:cs typeface="Open Sans Condensed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B85E0-B3A8-F14B-BF12-E1D6F0544D61}"/>
              </a:ext>
            </a:extLst>
          </p:cNvPr>
          <p:cNvSpPr txBox="1">
            <a:spLocks/>
          </p:cNvSpPr>
          <p:nvPr/>
        </p:nvSpPr>
        <p:spPr>
          <a:xfrm>
            <a:off x="898832" y="3065381"/>
            <a:ext cx="11438021" cy="1615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chemeClr val="bg1"/>
                </a:solidFill>
                <a:latin typeface="Open Sans Condensed" charset="0"/>
                <a:ea typeface="Open Sans Condensed" charset="0"/>
                <a:cs typeface="Open Sans Condensed" charset="0"/>
              </a:rPr>
              <a:t>Competitive </a:t>
            </a:r>
          </a:p>
          <a:p>
            <a:r>
              <a:rPr lang="en-US" sz="5400" b="1" dirty="0">
                <a:solidFill>
                  <a:schemeClr val="bg1"/>
                </a:solidFill>
                <a:latin typeface="Open Sans Condensed" charset="0"/>
                <a:ea typeface="Open Sans Condensed" charset="0"/>
                <a:cs typeface="Open Sans Condensed" charset="0"/>
              </a:rPr>
              <a:t>Product Analysis</a:t>
            </a:r>
          </a:p>
          <a:p>
            <a:r>
              <a:rPr lang="en-US" sz="5400" b="1" dirty="0">
                <a:solidFill>
                  <a:schemeClr val="bg1"/>
                </a:solidFill>
                <a:latin typeface="Open Sans Condensed" charset="0"/>
                <a:ea typeface="Open Sans Condensed" charset="0"/>
                <a:cs typeface="Open Sans Condensed" charset="0"/>
              </a:rPr>
              <a:t>Template</a:t>
            </a:r>
            <a:r>
              <a:rPr lang="en-US" sz="5600" b="1" dirty="0">
                <a:solidFill>
                  <a:schemeClr val="bg1"/>
                </a:solidFill>
                <a:latin typeface="+mn-lt"/>
              </a:rPr>
              <a:t> </a:t>
            </a:r>
            <a:br>
              <a:rPr lang="en-US" sz="5400" b="1" dirty="0">
                <a:solidFill>
                  <a:schemeClr val="bg1"/>
                </a:solidFill>
              </a:rPr>
            </a:br>
            <a:endParaRPr lang="en-US" sz="2500" b="1" i="1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8039CB-043E-784C-B914-D85A3FAC0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232" y="815829"/>
            <a:ext cx="2075414" cy="50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50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AEF86D8-2BCE-F64F-80EC-63ADE9468FA9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3" name="Rectangle 2"/>
            <p:cNvSpPr/>
            <p:nvPr/>
          </p:nvSpPr>
          <p:spPr>
            <a:xfrm>
              <a:off x="4553544" y="0"/>
              <a:ext cx="7638455" cy="6858000"/>
            </a:xfrm>
            <a:prstGeom prst="rect">
              <a:avLst/>
            </a:prstGeom>
            <a:solidFill>
              <a:srgbClr val="85C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85CFD7"/>
                </a:solidFill>
              </a:endParaRPr>
            </a:p>
          </p:txBody>
        </p:sp>
        <p:sp>
          <p:nvSpPr>
            <p:cNvPr id="20" name="Trapezoid 3"/>
            <p:cNvSpPr/>
            <p:nvPr/>
          </p:nvSpPr>
          <p:spPr>
            <a:xfrm>
              <a:off x="-1" y="0"/>
              <a:ext cx="8327571" cy="6858000"/>
            </a:xfrm>
            <a:custGeom>
              <a:avLst/>
              <a:gdLst>
                <a:gd name="connsiteX0" fmla="*/ 0 w 8940800"/>
                <a:gd name="connsiteY0" fmla="*/ 6176962 h 6176962"/>
                <a:gd name="connsiteX1" fmla="*/ 0 w 8940800"/>
                <a:gd name="connsiteY1" fmla="*/ 0 h 6176962"/>
                <a:gd name="connsiteX2" fmla="*/ 8940800 w 8940800"/>
                <a:gd name="connsiteY2" fmla="*/ 0 h 6176962"/>
                <a:gd name="connsiteX3" fmla="*/ 8940800 w 8940800"/>
                <a:gd name="connsiteY3" fmla="*/ 6176962 h 6176962"/>
                <a:gd name="connsiteX4" fmla="*/ 0 w 8940800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8940800 w 12180711"/>
                <a:gd name="connsiteY3" fmla="*/ 6176962 h 6176962"/>
                <a:gd name="connsiteX4" fmla="*/ 0 w 12180711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5012267 w 12180711"/>
                <a:gd name="connsiteY3" fmla="*/ 6176962 h 6176962"/>
                <a:gd name="connsiteX4" fmla="*/ 0 w 12180711"/>
                <a:gd name="connsiteY4" fmla="*/ 6176962 h 6176962"/>
                <a:gd name="connsiteX0" fmla="*/ 0 w 9045626"/>
                <a:gd name="connsiteY0" fmla="*/ 6176962 h 6176962"/>
                <a:gd name="connsiteX1" fmla="*/ 0 w 9045626"/>
                <a:gd name="connsiteY1" fmla="*/ 0 h 6176962"/>
                <a:gd name="connsiteX2" fmla="*/ 9045626 w 9045626"/>
                <a:gd name="connsiteY2" fmla="*/ 0 h 6176962"/>
                <a:gd name="connsiteX3" fmla="*/ 5012267 w 9045626"/>
                <a:gd name="connsiteY3" fmla="*/ 6176962 h 6176962"/>
                <a:gd name="connsiteX4" fmla="*/ 0 w 9045626"/>
                <a:gd name="connsiteY4" fmla="*/ 6176962 h 617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5626" h="6176962">
                  <a:moveTo>
                    <a:pt x="0" y="6176962"/>
                  </a:moveTo>
                  <a:lnTo>
                    <a:pt x="0" y="0"/>
                  </a:lnTo>
                  <a:lnTo>
                    <a:pt x="9045626" y="0"/>
                  </a:lnTo>
                  <a:lnTo>
                    <a:pt x="5012267" y="6176962"/>
                  </a:lnTo>
                  <a:lnTo>
                    <a:pt x="0" y="6176962"/>
                  </a:lnTo>
                  <a:close/>
                </a:path>
              </a:pathLst>
            </a:custGeom>
            <a:solidFill>
              <a:srgbClr val="1A2B36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8064D7F-7D2D-4A47-AC39-64CB2E09966A}"/>
                </a:ext>
              </a:extLst>
            </p:cNvPr>
            <p:cNvGrpSpPr/>
            <p:nvPr/>
          </p:nvGrpSpPr>
          <p:grpSpPr>
            <a:xfrm>
              <a:off x="424819" y="6517461"/>
              <a:ext cx="6220286" cy="246356"/>
              <a:chOff x="424819" y="6517461"/>
              <a:chExt cx="6220286" cy="246356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6C286BE-F70A-CE40-A098-3DA23525799B}"/>
                  </a:ext>
                </a:extLst>
              </p:cNvPr>
              <p:cNvSpPr txBox="1"/>
              <p:nvPr/>
            </p:nvSpPr>
            <p:spPr>
              <a:xfrm>
                <a:off x="1288159" y="6517461"/>
                <a:ext cx="535694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solidFill>
                      <a:schemeClr val="bg1"/>
                    </a:solidFill>
                    <a:latin typeface="+mj-lt"/>
                  </a:rPr>
                  <a:t>| </a:t>
                </a:r>
                <a:r>
                  <a:rPr lang="en-US" sz="900" dirty="0">
                    <a:solidFill>
                      <a:schemeClr val="tx2">
                        <a:lumMod val="20000"/>
                        <a:lumOff val="80000"/>
                      </a:schemeClr>
                    </a:solidFill>
                    <a:latin typeface="+mj-lt"/>
                  </a:rPr>
                  <a:t>Competitive Intelligence Automation</a:t>
                </a:r>
              </a:p>
            </p:txBody>
          </p:sp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28A7F533-EBDD-AB46-8681-77CE989F6B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4819" y="6533087"/>
                <a:ext cx="945614" cy="230730"/>
              </a:xfrm>
              <a:prstGeom prst="rect">
                <a:avLst/>
              </a:prstGeom>
            </p:spPr>
          </p:pic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0F10CE0-437B-9948-BB9B-D6522D6E2518}"/>
                </a:ext>
              </a:extLst>
            </p:cNvPr>
            <p:cNvSpPr/>
            <p:nvPr/>
          </p:nvSpPr>
          <p:spPr>
            <a:xfrm>
              <a:off x="0" y="109707"/>
              <a:ext cx="12191999" cy="62495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E17B5B70-2F82-8845-844A-77ED23998051}"/>
              </a:ext>
            </a:extLst>
          </p:cNvPr>
          <p:cNvSpPr/>
          <p:nvPr/>
        </p:nvSpPr>
        <p:spPr>
          <a:xfrm>
            <a:off x="859831" y="1736753"/>
            <a:ext cx="10515601" cy="413365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198711"/>
              </p:ext>
            </p:extLst>
          </p:nvPr>
        </p:nvGraphicFramePr>
        <p:xfrm>
          <a:off x="993035" y="1802568"/>
          <a:ext cx="10196744" cy="3403018"/>
        </p:xfrm>
        <a:graphic>
          <a:graphicData uri="http://schemas.openxmlformats.org/drawingml/2006/table">
            <a:tbl>
              <a:tblPr bandRow="1">
                <a:effectLst/>
                <a:tableStyleId>{2D5ABB26-0587-4C30-8999-92F81FD0307C}</a:tableStyleId>
              </a:tblPr>
              <a:tblGrid>
                <a:gridCol w="208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72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72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72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7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03294"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 COMPETITORS</a:t>
                      </a:r>
                    </a:p>
                  </a:txBody>
                  <a:tcPr marL="118301" marR="118301" marT="59149" marB="59149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700" b="1" i="0" u="none" strike="noStrike" kern="1200" dirty="0">
                          <a:solidFill>
                            <a:srgbClr val="1A2B36"/>
                          </a:solidFill>
                          <a:effectLst/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Feature 1</a:t>
                      </a:r>
                      <a:endParaRPr lang="en-US" sz="17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700" b="1" i="0" u="none" strike="noStrike" kern="1200" dirty="0">
                        <a:solidFill>
                          <a:srgbClr val="1A2B36"/>
                        </a:solidFill>
                        <a:effectLst/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700" b="1" i="0" u="none" strike="noStrike" kern="1200" dirty="0">
                          <a:solidFill>
                            <a:srgbClr val="1A2B36"/>
                          </a:solidFill>
                          <a:effectLst/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Feature 2</a:t>
                      </a:r>
                      <a:endParaRPr lang="en-US" sz="17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br>
                        <a:rPr lang="en-US" sz="1700" b="1" i="0" u="none" strike="noStrike" kern="1200" dirty="0">
                          <a:solidFill>
                            <a:srgbClr val="1A2B36"/>
                          </a:solidFill>
                          <a:effectLst/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</a:br>
                      <a:r>
                        <a:rPr lang="en-US" sz="1700" b="1" i="0" u="none" strike="noStrike" kern="1200" dirty="0">
                          <a:solidFill>
                            <a:srgbClr val="1A2B36"/>
                          </a:solidFill>
                          <a:effectLst/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Feature 3</a:t>
                      </a:r>
                      <a:endParaRPr lang="en-US" sz="17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700" b="1" i="0" u="none" strike="noStrike" kern="1200" dirty="0">
                          <a:solidFill>
                            <a:srgbClr val="1A2B36"/>
                          </a:solidFill>
                          <a:effectLst/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Feature 4</a:t>
                      </a:r>
                      <a:endParaRPr lang="en-US" sz="17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34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Neue Light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6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1</a:t>
                      </a:r>
                      <a:endParaRPr lang="en-US" sz="16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28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Neue Light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6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2</a:t>
                      </a:r>
                      <a:endParaRPr lang="en-US" sz="16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34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Neue Light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6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3</a:t>
                      </a:r>
                      <a:endParaRPr lang="en-US" sz="16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i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118301" marR="118301" marT="59149" marB="59149"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564490" y="5382356"/>
            <a:ext cx="36275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 Light" charset="0"/>
                <a:ea typeface="Helvetica Light" charset="0"/>
                <a:cs typeface="Helvetica Light" charset="0"/>
              </a:rPr>
              <a:t>✓ Yes       ✗ No       ■ Partially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507F20-39A8-634C-B478-3DD0DB4E7F1E}"/>
              </a:ext>
            </a:extLst>
          </p:cNvPr>
          <p:cNvSpPr txBox="1">
            <a:spLocks/>
          </p:cNvSpPr>
          <p:nvPr/>
        </p:nvSpPr>
        <p:spPr>
          <a:xfrm>
            <a:off x="794289" y="2264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1A2B36"/>
                </a:solidFill>
                <a:latin typeface="Calibri" panose="020F0502020204030204" pitchFamily="34" charset="0"/>
                <a:ea typeface="Open Sans Condensed" charset="0"/>
                <a:cs typeface="Calibri" panose="020F0502020204030204" pitchFamily="34" charset="0"/>
              </a:rPr>
              <a:t>Feature Overview</a:t>
            </a:r>
            <a:endParaRPr lang="en-US" sz="3600" dirty="0">
              <a:solidFill>
                <a:srgbClr val="1A2B36"/>
              </a:solidFill>
              <a:latin typeface="Open Sans Condensed" charset="0"/>
              <a:ea typeface="Open Sans Condensed" charset="0"/>
              <a:cs typeface="Open Sans Condensed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B047A17-3E04-5546-8490-7800D73E6267}"/>
              </a:ext>
            </a:extLst>
          </p:cNvPr>
          <p:cNvCxnSpPr>
            <a:cxnSpLocks/>
          </p:cNvCxnSpPr>
          <p:nvPr/>
        </p:nvCxnSpPr>
        <p:spPr>
          <a:xfrm>
            <a:off x="859831" y="5205586"/>
            <a:ext cx="1051560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8B931BF-5349-3E4B-943E-5ABDAA2F626A}"/>
              </a:ext>
            </a:extLst>
          </p:cNvPr>
          <p:cNvCxnSpPr>
            <a:cxnSpLocks/>
          </p:cNvCxnSpPr>
          <p:nvPr/>
        </p:nvCxnSpPr>
        <p:spPr>
          <a:xfrm>
            <a:off x="859831" y="2803349"/>
            <a:ext cx="1051560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D0B19A3-7CC7-5F46-8ABE-DAD005F92B37}"/>
              </a:ext>
            </a:extLst>
          </p:cNvPr>
          <p:cNvCxnSpPr>
            <a:cxnSpLocks/>
          </p:cNvCxnSpPr>
          <p:nvPr/>
        </p:nvCxnSpPr>
        <p:spPr>
          <a:xfrm>
            <a:off x="859831" y="2807224"/>
            <a:ext cx="1108454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6561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75F0AEB5-C686-1D47-915E-46D4207A1095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DF11D4A-E4DD-A740-8475-C76830F6ACBD}"/>
                </a:ext>
              </a:extLst>
            </p:cNvPr>
            <p:cNvSpPr/>
            <p:nvPr/>
          </p:nvSpPr>
          <p:spPr>
            <a:xfrm>
              <a:off x="4553544" y="0"/>
              <a:ext cx="7638455" cy="6858000"/>
            </a:xfrm>
            <a:prstGeom prst="rect">
              <a:avLst/>
            </a:prstGeom>
            <a:solidFill>
              <a:srgbClr val="85C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85CFD7"/>
                </a:solidFill>
              </a:endParaRPr>
            </a:p>
          </p:txBody>
        </p:sp>
        <p:sp>
          <p:nvSpPr>
            <p:cNvPr id="27" name="Trapezoid 3">
              <a:extLst>
                <a:ext uri="{FF2B5EF4-FFF2-40B4-BE49-F238E27FC236}">
                  <a16:creationId xmlns:a16="http://schemas.microsoft.com/office/drawing/2014/main" id="{24E8F380-D081-A341-8EC4-9300D897259D}"/>
                </a:ext>
              </a:extLst>
            </p:cNvPr>
            <p:cNvSpPr/>
            <p:nvPr/>
          </p:nvSpPr>
          <p:spPr>
            <a:xfrm>
              <a:off x="-1" y="0"/>
              <a:ext cx="8327571" cy="6858000"/>
            </a:xfrm>
            <a:custGeom>
              <a:avLst/>
              <a:gdLst>
                <a:gd name="connsiteX0" fmla="*/ 0 w 8940800"/>
                <a:gd name="connsiteY0" fmla="*/ 6176962 h 6176962"/>
                <a:gd name="connsiteX1" fmla="*/ 0 w 8940800"/>
                <a:gd name="connsiteY1" fmla="*/ 0 h 6176962"/>
                <a:gd name="connsiteX2" fmla="*/ 8940800 w 8940800"/>
                <a:gd name="connsiteY2" fmla="*/ 0 h 6176962"/>
                <a:gd name="connsiteX3" fmla="*/ 8940800 w 8940800"/>
                <a:gd name="connsiteY3" fmla="*/ 6176962 h 6176962"/>
                <a:gd name="connsiteX4" fmla="*/ 0 w 8940800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8940800 w 12180711"/>
                <a:gd name="connsiteY3" fmla="*/ 6176962 h 6176962"/>
                <a:gd name="connsiteX4" fmla="*/ 0 w 12180711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5012267 w 12180711"/>
                <a:gd name="connsiteY3" fmla="*/ 6176962 h 6176962"/>
                <a:gd name="connsiteX4" fmla="*/ 0 w 12180711"/>
                <a:gd name="connsiteY4" fmla="*/ 6176962 h 6176962"/>
                <a:gd name="connsiteX0" fmla="*/ 0 w 9045626"/>
                <a:gd name="connsiteY0" fmla="*/ 6176962 h 6176962"/>
                <a:gd name="connsiteX1" fmla="*/ 0 w 9045626"/>
                <a:gd name="connsiteY1" fmla="*/ 0 h 6176962"/>
                <a:gd name="connsiteX2" fmla="*/ 9045626 w 9045626"/>
                <a:gd name="connsiteY2" fmla="*/ 0 h 6176962"/>
                <a:gd name="connsiteX3" fmla="*/ 5012267 w 9045626"/>
                <a:gd name="connsiteY3" fmla="*/ 6176962 h 6176962"/>
                <a:gd name="connsiteX4" fmla="*/ 0 w 9045626"/>
                <a:gd name="connsiteY4" fmla="*/ 6176962 h 617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5626" h="6176962">
                  <a:moveTo>
                    <a:pt x="0" y="6176962"/>
                  </a:moveTo>
                  <a:lnTo>
                    <a:pt x="0" y="0"/>
                  </a:lnTo>
                  <a:lnTo>
                    <a:pt x="9045626" y="0"/>
                  </a:lnTo>
                  <a:lnTo>
                    <a:pt x="5012267" y="6176962"/>
                  </a:lnTo>
                  <a:lnTo>
                    <a:pt x="0" y="6176962"/>
                  </a:lnTo>
                  <a:close/>
                </a:path>
              </a:pathLst>
            </a:custGeom>
            <a:solidFill>
              <a:srgbClr val="1A2B36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1A20252-2BFC-5142-852F-BCC53D81B7B7}"/>
                </a:ext>
              </a:extLst>
            </p:cNvPr>
            <p:cNvGrpSpPr/>
            <p:nvPr/>
          </p:nvGrpSpPr>
          <p:grpSpPr>
            <a:xfrm>
              <a:off x="424819" y="6517461"/>
              <a:ext cx="6220286" cy="246356"/>
              <a:chOff x="424819" y="6517461"/>
              <a:chExt cx="6220286" cy="246356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83985F7-FAC8-2547-AE91-4AD6C7DC83D0}"/>
                  </a:ext>
                </a:extLst>
              </p:cNvPr>
              <p:cNvSpPr txBox="1"/>
              <p:nvPr/>
            </p:nvSpPr>
            <p:spPr>
              <a:xfrm>
                <a:off x="1288159" y="6517461"/>
                <a:ext cx="535694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solidFill>
                      <a:schemeClr val="bg1"/>
                    </a:solidFill>
                    <a:latin typeface="+mj-lt"/>
                  </a:rPr>
                  <a:t>| </a:t>
                </a:r>
                <a:r>
                  <a:rPr lang="en-US" sz="900" dirty="0">
                    <a:solidFill>
                      <a:schemeClr val="tx2">
                        <a:lumMod val="20000"/>
                        <a:lumOff val="80000"/>
                      </a:schemeClr>
                    </a:solidFill>
                    <a:latin typeface="+mj-lt"/>
                  </a:rPr>
                  <a:t>Competitive Intelligence Automation</a:t>
                </a:r>
              </a:p>
            </p:txBody>
          </p:sp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FF7EE990-BD88-2B4F-85AB-EECBF5A1E5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4819" y="6533087"/>
                <a:ext cx="945614" cy="230730"/>
              </a:xfrm>
              <a:prstGeom prst="rect">
                <a:avLst/>
              </a:prstGeom>
            </p:spPr>
          </p:pic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F78B654-2E8A-2A4B-866E-CDA1ABB98C2C}"/>
                </a:ext>
              </a:extLst>
            </p:cNvPr>
            <p:cNvSpPr/>
            <p:nvPr/>
          </p:nvSpPr>
          <p:spPr>
            <a:xfrm>
              <a:off x="0" y="109707"/>
              <a:ext cx="12191999" cy="62495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7B1DF835-918E-D24B-BB7A-9865A0B4F011}"/>
              </a:ext>
            </a:extLst>
          </p:cNvPr>
          <p:cNvSpPr txBox="1">
            <a:spLocks/>
          </p:cNvSpPr>
          <p:nvPr/>
        </p:nvSpPr>
        <p:spPr>
          <a:xfrm>
            <a:off x="794289" y="2264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Calibri" panose="020F0502020204030204" pitchFamily="34" charset="0"/>
                <a:ea typeface="Open Sans Condensed" charset="0"/>
                <a:cs typeface="Calibri" panose="020F0502020204030204" pitchFamily="34" charset="0"/>
              </a:rPr>
              <a:t>Proprietary Features</a:t>
            </a:r>
            <a:endParaRPr lang="en-US" sz="3600" b="1" dirty="0">
              <a:solidFill>
                <a:srgbClr val="1A2B36"/>
              </a:solidFill>
              <a:latin typeface="Calibri" panose="020F0502020204030204" pitchFamily="34" charset="0"/>
              <a:ea typeface="Open Sans Condensed" charset="0"/>
              <a:cs typeface="Calibri" panose="020F0502020204030204" pitchFamily="34" charset="0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12E88E4-0D29-D54C-95D9-468A8B0284B0}"/>
              </a:ext>
            </a:extLst>
          </p:cNvPr>
          <p:cNvSpPr/>
          <p:nvPr/>
        </p:nvSpPr>
        <p:spPr>
          <a:xfrm>
            <a:off x="885950" y="1728747"/>
            <a:ext cx="3230783" cy="4126158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126FE641-D626-AD48-AF67-ADF1BF29A96C}"/>
              </a:ext>
            </a:extLst>
          </p:cNvPr>
          <p:cNvSpPr/>
          <p:nvPr/>
        </p:nvSpPr>
        <p:spPr>
          <a:xfrm>
            <a:off x="4500643" y="1728747"/>
            <a:ext cx="3230783" cy="4126158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4878129-C015-BB49-8A7C-62235C322AB6}"/>
              </a:ext>
            </a:extLst>
          </p:cNvPr>
          <p:cNvSpPr/>
          <p:nvPr/>
        </p:nvSpPr>
        <p:spPr>
          <a:xfrm>
            <a:off x="8075267" y="1728747"/>
            <a:ext cx="3230783" cy="4126158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37D2D2-8B37-1544-BB5D-F5B9DB6F67F0}"/>
              </a:ext>
            </a:extLst>
          </p:cNvPr>
          <p:cNvSpPr txBox="1"/>
          <p:nvPr/>
        </p:nvSpPr>
        <p:spPr>
          <a:xfrm>
            <a:off x="1073618" y="2459507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09C411D1-56CC-E74C-BD1F-B14C01E082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581228"/>
              </p:ext>
            </p:extLst>
          </p:nvPr>
        </p:nvGraphicFramePr>
        <p:xfrm>
          <a:off x="919451" y="1861384"/>
          <a:ext cx="2102227" cy="440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0405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8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8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1</a:t>
                      </a:r>
                      <a:endParaRPr lang="en-US" sz="18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60B5A7DC-D756-BD40-8FFA-AC09A374E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854118"/>
              </p:ext>
            </p:extLst>
          </p:nvPr>
        </p:nvGraphicFramePr>
        <p:xfrm>
          <a:off x="4579970" y="1861384"/>
          <a:ext cx="2102227" cy="440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0405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8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8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2</a:t>
                      </a:r>
                      <a:endParaRPr lang="en-US" sz="18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793611E5-6150-2F4E-91FC-2BAB3769FD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49392"/>
              </p:ext>
            </p:extLst>
          </p:nvPr>
        </p:nvGraphicFramePr>
        <p:xfrm>
          <a:off x="8157557" y="1861384"/>
          <a:ext cx="2102227" cy="440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0405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8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8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3</a:t>
                      </a:r>
                      <a:endParaRPr lang="en-US" sz="18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304192B3-569D-F346-8B50-DB37E2B60160}"/>
              </a:ext>
            </a:extLst>
          </p:cNvPr>
          <p:cNvSpPr txBox="1"/>
          <p:nvPr/>
        </p:nvSpPr>
        <p:spPr>
          <a:xfrm>
            <a:off x="4701578" y="2459507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D6DA0E2-98EF-FD40-8BE9-ECC4FA257242}"/>
              </a:ext>
            </a:extLst>
          </p:cNvPr>
          <p:cNvSpPr txBox="1"/>
          <p:nvPr/>
        </p:nvSpPr>
        <p:spPr>
          <a:xfrm>
            <a:off x="8391835" y="2478557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1E2EDE2-9E0C-DF48-9D82-E468E6E34474}"/>
              </a:ext>
            </a:extLst>
          </p:cNvPr>
          <p:cNvSpPr txBox="1"/>
          <p:nvPr/>
        </p:nvSpPr>
        <p:spPr>
          <a:xfrm>
            <a:off x="8326521" y="2494885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394BAD-1F8E-B54F-8662-675F5C999484}"/>
              </a:ext>
            </a:extLst>
          </p:cNvPr>
          <p:cNvSpPr txBox="1"/>
          <p:nvPr/>
        </p:nvSpPr>
        <p:spPr>
          <a:xfrm>
            <a:off x="8277535" y="2492163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E896737-3586-4946-A3A7-C05C508CC15C}"/>
              </a:ext>
            </a:extLst>
          </p:cNvPr>
          <p:cNvCxnSpPr/>
          <p:nvPr/>
        </p:nvCxnSpPr>
        <p:spPr>
          <a:xfrm>
            <a:off x="4447297" y="2303140"/>
            <a:ext cx="323078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AAFA68A-24A0-194C-B62C-ACE7574814B9}"/>
              </a:ext>
            </a:extLst>
          </p:cNvPr>
          <p:cNvCxnSpPr>
            <a:cxnSpLocks/>
          </p:cNvCxnSpPr>
          <p:nvPr/>
        </p:nvCxnSpPr>
        <p:spPr>
          <a:xfrm>
            <a:off x="919451" y="2301789"/>
            <a:ext cx="661376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13DE3C5-D298-EA4E-AB32-C64FF822DFCE}"/>
              </a:ext>
            </a:extLst>
          </p:cNvPr>
          <p:cNvCxnSpPr>
            <a:cxnSpLocks/>
          </p:cNvCxnSpPr>
          <p:nvPr/>
        </p:nvCxnSpPr>
        <p:spPr>
          <a:xfrm>
            <a:off x="4515058" y="2301789"/>
            <a:ext cx="661376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1E8F30E-39E9-4848-AB99-B7C2A9AFB54C}"/>
              </a:ext>
            </a:extLst>
          </p:cNvPr>
          <p:cNvCxnSpPr>
            <a:cxnSpLocks/>
          </p:cNvCxnSpPr>
          <p:nvPr/>
        </p:nvCxnSpPr>
        <p:spPr>
          <a:xfrm>
            <a:off x="8110665" y="2301789"/>
            <a:ext cx="661376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329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B36BC027-71D1-0F4D-BEE7-05E1CA55CA8C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A3C55E7-3CE7-DA47-AE57-2B48C5B8ACBC}"/>
                </a:ext>
              </a:extLst>
            </p:cNvPr>
            <p:cNvSpPr/>
            <p:nvPr/>
          </p:nvSpPr>
          <p:spPr>
            <a:xfrm>
              <a:off x="4553544" y="0"/>
              <a:ext cx="7638455" cy="6858000"/>
            </a:xfrm>
            <a:prstGeom prst="rect">
              <a:avLst/>
            </a:prstGeom>
            <a:solidFill>
              <a:srgbClr val="85C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85CFD7"/>
                </a:solidFill>
              </a:endParaRPr>
            </a:p>
          </p:txBody>
        </p:sp>
        <p:sp>
          <p:nvSpPr>
            <p:cNvPr id="27" name="Trapezoid 3">
              <a:extLst>
                <a:ext uri="{FF2B5EF4-FFF2-40B4-BE49-F238E27FC236}">
                  <a16:creationId xmlns:a16="http://schemas.microsoft.com/office/drawing/2014/main" id="{EF2D59CC-39D6-9749-8625-A648F37AE0D1}"/>
                </a:ext>
              </a:extLst>
            </p:cNvPr>
            <p:cNvSpPr/>
            <p:nvPr/>
          </p:nvSpPr>
          <p:spPr>
            <a:xfrm>
              <a:off x="-1" y="0"/>
              <a:ext cx="8327571" cy="6858000"/>
            </a:xfrm>
            <a:custGeom>
              <a:avLst/>
              <a:gdLst>
                <a:gd name="connsiteX0" fmla="*/ 0 w 8940800"/>
                <a:gd name="connsiteY0" fmla="*/ 6176962 h 6176962"/>
                <a:gd name="connsiteX1" fmla="*/ 0 w 8940800"/>
                <a:gd name="connsiteY1" fmla="*/ 0 h 6176962"/>
                <a:gd name="connsiteX2" fmla="*/ 8940800 w 8940800"/>
                <a:gd name="connsiteY2" fmla="*/ 0 h 6176962"/>
                <a:gd name="connsiteX3" fmla="*/ 8940800 w 8940800"/>
                <a:gd name="connsiteY3" fmla="*/ 6176962 h 6176962"/>
                <a:gd name="connsiteX4" fmla="*/ 0 w 8940800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8940800 w 12180711"/>
                <a:gd name="connsiteY3" fmla="*/ 6176962 h 6176962"/>
                <a:gd name="connsiteX4" fmla="*/ 0 w 12180711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5012267 w 12180711"/>
                <a:gd name="connsiteY3" fmla="*/ 6176962 h 6176962"/>
                <a:gd name="connsiteX4" fmla="*/ 0 w 12180711"/>
                <a:gd name="connsiteY4" fmla="*/ 6176962 h 6176962"/>
                <a:gd name="connsiteX0" fmla="*/ 0 w 9045626"/>
                <a:gd name="connsiteY0" fmla="*/ 6176962 h 6176962"/>
                <a:gd name="connsiteX1" fmla="*/ 0 w 9045626"/>
                <a:gd name="connsiteY1" fmla="*/ 0 h 6176962"/>
                <a:gd name="connsiteX2" fmla="*/ 9045626 w 9045626"/>
                <a:gd name="connsiteY2" fmla="*/ 0 h 6176962"/>
                <a:gd name="connsiteX3" fmla="*/ 5012267 w 9045626"/>
                <a:gd name="connsiteY3" fmla="*/ 6176962 h 6176962"/>
                <a:gd name="connsiteX4" fmla="*/ 0 w 9045626"/>
                <a:gd name="connsiteY4" fmla="*/ 6176962 h 617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5626" h="6176962">
                  <a:moveTo>
                    <a:pt x="0" y="6176962"/>
                  </a:moveTo>
                  <a:lnTo>
                    <a:pt x="0" y="0"/>
                  </a:lnTo>
                  <a:lnTo>
                    <a:pt x="9045626" y="0"/>
                  </a:lnTo>
                  <a:lnTo>
                    <a:pt x="5012267" y="6176962"/>
                  </a:lnTo>
                  <a:lnTo>
                    <a:pt x="0" y="6176962"/>
                  </a:lnTo>
                  <a:close/>
                </a:path>
              </a:pathLst>
            </a:custGeom>
            <a:solidFill>
              <a:srgbClr val="1A2B36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00BE589-FCCE-044B-8101-52303035BDE0}"/>
                </a:ext>
              </a:extLst>
            </p:cNvPr>
            <p:cNvGrpSpPr/>
            <p:nvPr/>
          </p:nvGrpSpPr>
          <p:grpSpPr>
            <a:xfrm>
              <a:off x="424819" y="6517461"/>
              <a:ext cx="6220286" cy="246356"/>
              <a:chOff x="424819" y="6517461"/>
              <a:chExt cx="6220286" cy="246356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C36C63F-DD12-494B-BD29-20B798B55591}"/>
                  </a:ext>
                </a:extLst>
              </p:cNvPr>
              <p:cNvSpPr txBox="1"/>
              <p:nvPr/>
            </p:nvSpPr>
            <p:spPr>
              <a:xfrm>
                <a:off x="1288159" y="6517461"/>
                <a:ext cx="535694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solidFill>
                      <a:schemeClr val="bg1"/>
                    </a:solidFill>
                    <a:latin typeface="+mj-lt"/>
                  </a:rPr>
                  <a:t>| </a:t>
                </a:r>
                <a:r>
                  <a:rPr lang="en-US" sz="900" dirty="0">
                    <a:solidFill>
                      <a:schemeClr val="tx2">
                        <a:lumMod val="20000"/>
                        <a:lumOff val="80000"/>
                      </a:schemeClr>
                    </a:solidFill>
                    <a:latin typeface="+mj-lt"/>
                  </a:rPr>
                  <a:t>Competitive Intelligence Automation</a:t>
                </a:r>
              </a:p>
            </p:txBody>
          </p:sp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C7B77679-0B3B-4044-9842-DE952277F3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4819" y="6533087"/>
                <a:ext cx="945614" cy="230730"/>
              </a:xfrm>
              <a:prstGeom prst="rect">
                <a:avLst/>
              </a:prstGeom>
            </p:spPr>
          </p:pic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1CCB011-CD03-154E-8CF6-8D7BDF93142E}"/>
                </a:ext>
              </a:extLst>
            </p:cNvPr>
            <p:cNvSpPr/>
            <p:nvPr/>
          </p:nvSpPr>
          <p:spPr>
            <a:xfrm>
              <a:off x="0" y="109707"/>
              <a:ext cx="12191999" cy="62495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7B1DF835-918E-D24B-BB7A-9865A0B4F011}"/>
              </a:ext>
            </a:extLst>
          </p:cNvPr>
          <p:cNvSpPr txBox="1">
            <a:spLocks/>
          </p:cNvSpPr>
          <p:nvPr/>
        </p:nvSpPr>
        <p:spPr>
          <a:xfrm>
            <a:off x="794289" y="2264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Calibri" panose="020F0502020204030204" pitchFamily="34" charset="0"/>
                <a:ea typeface="Open Sans Condensed" charset="0"/>
                <a:cs typeface="Calibri" panose="020F0502020204030204" pitchFamily="34" charset="0"/>
              </a:rPr>
              <a:t>Product Integrations</a:t>
            </a:r>
            <a:endParaRPr lang="en-US" sz="3600" b="1" dirty="0">
              <a:solidFill>
                <a:srgbClr val="1A2B36"/>
              </a:solidFill>
              <a:latin typeface="Calibri" panose="020F0502020204030204" pitchFamily="34" charset="0"/>
              <a:ea typeface="Open Sans Condensed" charset="0"/>
              <a:cs typeface="Calibri" panose="020F0502020204030204" pitchFamily="34" charset="0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12E88E4-0D29-D54C-95D9-468A8B0284B0}"/>
              </a:ext>
            </a:extLst>
          </p:cNvPr>
          <p:cNvSpPr/>
          <p:nvPr/>
        </p:nvSpPr>
        <p:spPr>
          <a:xfrm>
            <a:off x="885950" y="1728747"/>
            <a:ext cx="3230783" cy="4126158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126FE641-D626-AD48-AF67-ADF1BF29A96C}"/>
              </a:ext>
            </a:extLst>
          </p:cNvPr>
          <p:cNvSpPr/>
          <p:nvPr/>
        </p:nvSpPr>
        <p:spPr>
          <a:xfrm>
            <a:off x="4500643" y="1728747"/>
            <a:ext cx="3230783" cy="4126158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4878129-C015-BB49-8A7C-62235C322AB6}"/>
              </a:ext>
            </a:extLst>
          </p:cNvPr>
          <p:cNvSpPr/>
          <p:nvPr/>
        </p:nvSpPr>
        <p:spPr>
          <a:xfrm>
            <a:off x="8075267" y="1728747"/>
            <a:ext cx="3230783" cy="4126158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37D2D2-8B37-1544-BB5D-F5B9DB6F67F0}"/>
              </a:ext>
            </a:extLst>
          </p:cNvPr>
          <p:cNvSpPr txBox="1"/>
          <p:nvPr/>
        </p:nvSpPr>
        <p:spPr>
          <a:xfrm>
            <a:off x="1073618" y="2459507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09C411D1-56CC-E74C-BD1F-B14C01E08258}"/>
              </a:ext>
            </a:extLst>
          </p:cNvPr>
          <p:cNvGraphicFramePr>
            <a:graphicFrameLocks noGrp="1"/>
          </p:cNvGraphicFramePr>
          <p:nvPr/>
        </p:nvGraphicFramePr>
        <p:xfrm>
          <a:off x="919451" y="1861384"/>
          <a:ext cx="2102227" cy="440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0405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8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8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1</a:t>
                      </a:r>
                      <a:endParaRPr lang="en-US" sz="18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60B5A7DC-D756-BD40-8FFA-AC09A374E7D0}"/>
              </a:ext>
            </a:extLst>
          </p:cNvPr>
          <p:cNvGraphicFramePr>
            <a:graphicFrameLocks noGrp="1"/>
          </p:cNvGraphicFramePr>
          <p:nvPr/>
        </p:nvGraphicFramePr>
        <p:xfrm>
          <a:off x="4579970" y="1861384"/>
          <a:ext cx="2102227" cy="440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0405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8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8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2</a:t>
                      </a:r>
                      <a:endParaRPr lang="en-US" sz="18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793611E5-6150-2F4E-91FC-2BAB3769FD28}"/>
              </a:ext>
            </a:extLst>
          </p:cNvPr>
          <p:cNvGraphicFramePr>
            <a:graphicFrameLocks noGrp="1"/>
          </p:cNvGraphicFramePr>
          <p:nvPr/>
        </p:nvGraphicFramePr>
        <p:xfrm>
          <a:off x="8157557" y="1861384"/>
          <a:ext cx="2102227" cy="440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0405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8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8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3</a:t>
                      </a:r>
                      <a:endParaRPr lang="en-US" sz="18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304192B3-569D-F346-8B50-DB37E2B60160}"/>
              </a:ext>
            </a:extLst>
          </p:cNvPr>
          <p:cNvSpPr txBox="1"/>
          <p:nvPr/>
        </p:nvSpPr>
        <p:spPr>
          <a:xfrm>
            <a:off x="4701578" y="2459507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D6DA0E2-98EF-FD40-8BE9-ECC4FA257242}"/>
              </a:ext>
            </a:extLst>
          </p:cNvPr>
          <p:cNvSpPr txBox="1"/>
          <p:nvPr/>
        </p:nvSpPr>
        <p:spPr>
          <a:xfrm>
            <a:off x="8391835" y="2478557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1E2EDE2-9E0C-DF48-9D82-E468E6E34474}"/>
              </a:ext>
            </a:extLst>
          </p:cNvPr>
          <p:cNvSpPr txBox="1"/>
          <p:nvPr/>
        </p:nvSpPr>
        <p:spPr>
          <a:xfrm>
            <a:off x="8326521" y="2494885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394BAD-1F8E-B54F-8662-675F5C999484}"/>
              </a:ext>
            </a:extLst>
          </p:cNvPr>
          <p:cNvSpPr txBox="1"/>
          <p:nvPr/>
        </p:nvSpPr>
        <p:spPr>
          <a:xfrm>
            <a:off x="8277535" y="2492163"/>
            <a:ext cx="2828911" cy="23083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Calibri Light" panose="020F0302020204030204" pitchFamily="34" charset="0"/>
              <a:ea typeface="Helvetica" charset="0"/>
              <a:cs typeface="Calibri Light" panose="020F0302020204030204" pitchFamily="34" charset="0"/>
            </a:endParaRPr>
          </a:p>
          <a:p>
            <a:endParaRPr lang="en-U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AAFA68A-24A0-194C-B62C-ACE7574814B9}"/>
              </a:ext>
            </a:extLst>
          </p:cNvPr>
          <p:cNvCxnSpPr>
            <a:cxnSpLocks/>
          </p:cNvCxnSpPr>
          <p:nvPr/>
        </p:nvCxnSpPr>
        <p:spPr>
          <a:xfrm>
            <a:off x="919451" y="2301789"/>
            <a:ext cx="661376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13DE3C5-D298-EA4E-AB32-C64FF822DFCE}"/>
              </a:ext>
            </a:extLst>
          </p:cNvPr>
          <p:cNvCxnSpPr>
            <a:cxnSpLocks/>
          </p:cNvCxnSpPr>
          <p:nvPr/>
        </p:nvCxnSpPr>
        <p:spPr>
          <a:xfrm>
            <a:off x="4515058" y="2301789"/>
            <a:ext cx="661376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1E8F30E-39E9-4848-AB99-B7C2A9AFB54C}"/>
              </a:ext>
            </a:extLst>
          </p:cNvPr>
          <p:cNvCxnSpPr>
            <a:cxnSpLocks/>
          </p:cNvCxnSpPr>
          <p:nvPr/>
        </p:nvCxnSpPr>
        <p:spPr>
          <a:xfrm>
            <a:off x="8110665" y="2301789"/>
            <a:ext cx="661376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704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4BFE405-666A-B246-9917-7C604C41170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EA1E33A-8880-B94B-96ED-5999A68BC1A2}"/>
                </a:ext>
              </a:extLst>
            </p:cNvPr>
            <p:cNvSpPr/>
            <p:nvPr/>
          </p:nvSpPr>
          <p:spPr>
            <a:xfrm>
              <a:off x="4553544" y="0"/>
              <a:ext cx="7638455" cy="6858000"/>
            </a:xfrm>
            <a:prstGeom prst="rect">
              <a:avLst/>
            </a:prstGeom>
            <a:solidFill>
              <a:srgbClr val="85C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85CFD7"/>
                </a:solidFill>
              </a:endParaRPr>
            </a:p>
          </p:txBody>
        </p:sp>
        <p:sp>
          <p:nvSpPr>
            <p:cNvPr id="13" name="Trapezoid 3">
              <a:extLst>
                <a:ext uri="{FF2B5EF4-FFF2-40B4-BE49-F238E27FC236}">
                  <a16:creationId xmlns:a16="http://schemas.microsoft.com/office/drawing/2014/main" id="{FE7024CD-0272-C24F-AC54-1A592C03B564}"/>
                </a:ext>
              </a:extLst>
            </p:cNvPr>
            <p:cNvSpPr/>
            <p:nvPr/>
          </p:nvSpPr>
          <p:spPr>
            <a:xfrm>
              <a:off x="-1" y="0"/>
              <a:ext cx="8327571" cy="6858000"/>
            </a:xfrm>
            <a:custGeom>
              <a:avLst/>
              <a:gdLst>
                <a:gd name="connsiteX0" fmla="*/ 0 w 8940800"/>
                <a:gd name="connsiteY0" fmla="*/ 6176962 h 6176962"/>
                <a:gd name="connsiteX1" fmla="*/ 0 w 8940800"/>
                <a:gd name="connsiteY1" fmla="*/ 0 h 6176962"/>
                <a:gd name="connsiteX2" fmla="*/ 8940800 w 8940800"/>
                <a:gd name="connsiteY2" fmla="*/ 0 h 6176962"/>
                <a:gd name="connsiteX3" fmla="*/ 8940800 w 8940800"/>
                <a:gd name="connsiteY3" fmla="*/ 6176962 h 6176962"/>
                <a:gd name="connsiteX4" fmla="*/ 0 w 8940800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8940800 w 12180711"/>
                <a:gd name="connsiteY3" fmla="*/ 6176962 h 6176962"/>
                <a:gd name="connsiteX4" fmla="*/ 0 w 12180711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5012267 w 12180711"/>
                <a:gd name="connsiteY3" fmla="*/ 6176962 h 6176962"/>
                <a:gd name="connsiteX4" fmla="*/ 0 w 12180711"/>
                <a:gd name="connsiteY4" fmla="*/ 6176962 h 6176962"/>
                <a:gd name="connsiteX0" fmla="*/ 0 w 9045626"/>
                <a:gd name="connsiteY0" fmla="*/ 6176962 h 6176962"/>
                <a:gd name="connsiteX1" fmla="*/ 0 w 9045626"/>
                <a:gd name="connsiteY1" fmla="*/ 0 h 6176962"/>
                <a:gd name="connsiteX2" fmla="*/ 9045626 w 9045626"/>
                <a:gd name="connsiteY2" fmla="*/ 0 h 6176962"/>
                <a:gd name="connsiteX3" fmla="*/ 5012267 w 9045626"/>
                <a:gd name="connsiteY3" fmla="*/ 6176962 h 6176962"/>
                <a:gd name="connsiteX4" fmla="*/ 0 w 9045626"/>
                <a:gd name="connsiteY4" fmla="*/ 6176962 h 617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5626" h="6176962">
                  <a:moveTo>
                    <a:pt x="0" y="6176962"/>
                  </a:moveTo>
                  <a:lnTo>
                    <a:pt x="0" y="0"/>
                  </a:lnTo>
                  <a:lnTo>
                    <a:pt x="9045626" y="0"/>
                  </a:lnTo>
                  <a:lnTo>
                    <a:pt x="5012267" y="6176962"/>
                  </a:lnTo>
                  <a:lnTo>
                    <a:pt x="0" y="6176962"/>
                  </a:lnTo>
                  <a:close/>
                </a:path>
              </a:pathLst>
            </a:custGeom>
            <a:solidFill>
              <a:srgbClr val="1A2B36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854B026-1F90-D94F-B0BD-4C6546E2FFD8}"/>
                </a:ext>
              </a:extLst>
            </p:cNvPr>
            <p:cNvGrpSpPr/>
            <p:nvPr/>
          </p:nvGrpSpPr>
          <p:grpSpPr>
            <a:xfrm>
              <a:off x="424819" y="6517461"/>
              <a:ext cx="6220286" cy="246356"/>
              <a:chOff x="424819" y="6517461"/>
              <a:chExt cx="6220286" cy="246356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FA21CF1-6CD4-B442-A1A2-A595E3E4C4BD}"/>
                  </a:ext>
                </a:extLst>
              </p:cNvPr>
              <p:cNvSpPr txBox="1"/>
              <p:nvPr/>
            </p:nvSpPr>
            <p:spPr>
              <a:xfrm>
                <a:off x="1288159" y="6517461"/>
                <a:ext cx="535694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solidFill>
                      <a:schemeClr val="bg1"/>
                    </a:solidFill>
                    <a:latin typeface="+mj-lt"/>
                  </a:rPr>
                  <a:t>| </a:t>
                </a:r>
                <a:r>
                  <a:rPr lang="en-US" sz="900" dirty="0">
                    <a:solidFill>
                      <a:schemeClr val="tx2">
                        <a:lumMod val="20000"/>
                        <a:lumOff val="80000"/>
                      </a:schemeClr>
                    </a:solidFill>
                    <a:latin typeface="+mj-lt"/>
                  </a:rPr>
                  <a:t>Competitive Intelligence Automation</a:t>
                </a:r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483FBB7-E50E-C040-83AB-33618A427A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4819" y="6533087"/>
                <a:ext cx="945614" cy="230730"/>
              </a:xfrm>
              <a:prstGeom prst="rect">
                <a:avLst/>
              </a:prstGeom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33B38E8-E9F6-CF41-9BA2-7674124353CD}"/>
                </a:ext>
              </a:extLst>
            </p:cNvPr>
            <p:cNvSpPr/>
            <p:nvPr/>
          </p:nvSpPr>
          <p:spPr>
            <a:xfrm>
              <a:off x="0" y="109707"/>
              <a:ext cx="12191999" cy="62495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42208B3-C67A-3240-942E-1EDC0F9AF9BF}"/>
              </a:ext>
            </a:extLst>
          </p:cNvPr>
          <p:cNvSpPr/>
          <p:nvPr/>
        </p:nvSpPr>
        <p:spPr>
          <a:xfrm>
            <a:off x="859831" y="1736753"/>
            <a:ext cx="10515601" cy="413365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185238"/>
              </p:ext>
            </p:extLst>
          </p:nvPr>
        </p:nvGraphicFramePr>
        <p:xfrm>
          <a:off x="1113221" y="2534730"/>
          <a:ext cx="9965796" cy="3145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965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9798">
                <a:tc>
                  <a:txBody>
                    <a:bodyPr/>
                    <a:lstStyle/>
                    <a:p>
                      <a:pPr rtl="0"/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Key Learnings</a:t>
                      </a:r>
                    </a:p>
                    <a:p>
                      <a:pPr rtl="0"/>
                      <a:endParaRPr lang="en-US" sz="12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5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Opportunities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97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Threats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97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Next Step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832" y="41119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A2B36"/>
                </a:solidFill>
                <a:latin typeface="Calibri" panose="020F0502020204030204" pitchFamily="34" charset="0"/>
                <a:ea typeface="Open Sans Condensed" charset="0"/>
                <a:cs typeface="Calibri" panose="020F0502020204030204" pitchFamily="34" charset="0"/>
              </a:rPr>
              <a:t>Product Comparison Summary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2B445DF-8267-0946-96F1-C5BCEB371DB5}"/>
              </a:ext>
            </a:extLst>
          </p:cNvPr>
          <p:cNvCxnSpPr>
            <a:cxnSpLocks/>
          </p:cNvCxnSpPr>
          <p:nvPr/>
        </p:nvCxnSpPr>
        <p:spPr>
          <a:xfrm>
            <a:off x="919451" y="2301789"/>
            <a:ext cx="661376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E04A391-1C29-DF4E-BE89-1F621E0BB8A1}"/>
              </a:ext>
            </a:extLst>
          </p:cNvPr>
          <p:cNvGraphicFramePr>
            <a:graphicFrameLocks noGrp="1"/>
          </p:cNvGraphicFramePr>
          <p:nvPr/>
        </p:nvGraphicFramePr>
        <p:xfrm>
          <a:off x="919451" y="1861384"/>
          <a:ext cx="2102227" cy="440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0405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8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8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1</a:t>
                      </a:r>
                      <a:endParaRPr lang="en-US" sz="18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6363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1FE26565-A828-534F-AFEB-A6016240D35B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37412E-BE84-4940-A47E-7C28C3A9DF0E}"/>
                </a:ext>
              </a:extLst>
            </p:cNvPr>
            <p:cNvSpPr/>
            <p:nvPr/>
          </p:nvSpPr>
          <p:spPr>
            <a:xfrm>
              <a:off x="4553544" y="0"/>
              <a:ext cx="7638455" cy="6858000"/>
            </a:xfrm>
            <a:prstGeom prst="rect">
              <a:avLst/>
            </a:prstGeom>
            <a:solidFill>
              <a:srgbClr val="85C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85CFD7"/>
                </a:solidFill>
              </a:endParaRPr>
            </a:p>
          </p:txBody>
        </p:sp>
        <p:sp>
          <p:nvSpPr>
            <p:cNvPr id="13" name="Trapezoid 3">
              <a:extLst>
                <a:ext uri="{FF2B5EF4-FFF2-40B4-BE49-F238E27FC236}">
                  <a16:creationId xmlns:a16="http://schemas.microsoft.com/office/drawing/2014/main" id="{51C99F77-D3EF-CA45-A324-E74228933FF5}"/>
                </a:ext>
              </a:extLst>
            </p:cNvPr>
            <p:cNvSpPr/>
            <p:nvPr/>
          </p:nvSpPr>
          <p:spPr>
            <a:xfrm>
              <a:off x="-1" y="0"/>
              <a:ext cx="8327571" cy="6858000"/>
            </a:xfrm>
            <a:custGeom>
              <a:avLst/>
              <a:gdLst>
                <a:gd name="connsiteX0" fmla="*/ 0 w 8940800"/>
                <a:gd name="connsiteY0" fmla="*/ 6176962 h 6176962"/>
                <a:gd name="connsiteX1" fmla="*/ 0 w 8940800"/>
                <a:gd name="connsiteY1" fmla="*/ 0 h 6176962"/>
                <a:gd name="connsiteX2" fmla="*/ 8940800 w 8940800"/>
                <a:gd name="connsiteY2" fmla="*/ 0 h 6176962"/>
                <a:gd name="connsiteX3" fmla="*/ 8940800 w 8940800"/>
                <a:gd name="connsiteY3" fmla="*/ 6176962 h 6176962"/>
                <a:gd name="connsiteX4" fmla="*/ 0 w 8940800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8940800 w 12180711"/>
                <a:gd name="connsiteY3" fmla="*/ 6176962 h 6176962"/>
                <a:gd name="connsiteX4" fmla="*/ 0 w 12180711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5012267 w 12180711"/>
                <a:gd name="connsiteY3" fmla="*/ 6176962 h 6176962"/>
                <a:gd name="connsiteX4" fmla="*/ 0 w 12180711"/>
                <a:gd name="connsiteY4" fmla="*/ 6176962 h 6176962"/>
                <a:gd name="connsiteX0" fmla="*/ 0 w 9045626"/>
                <a:gd name="connsiteY0" fmla="*/ 6176962 h 6176962"/>
                <a:gd name="connsiteX1" fmla="*/ 0 w 9045626"/>
                <a:gd name="connsiteY1" fmla="*/ 0 h 6176962"/>
                <a:gd name="connsiteX2" fmla="*/ 9045626 w 9045626"/>
                <a:gd name="connsiteY2" fmla="*/ 0 h 6176962"/>
                <a:gd name="connsiteX3" fmla="*/ 5012267 w 9045626"/>
                <a:gd name="connsiteY3" fmla="*/ 6176962 h 6176962"/>
                <a:gd name="connsiteX4" fmla="*/ 0 w 9045626"/>
                <a:gd name="connsiteY4" fmla="*/ 6176962 h 617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5626" h="6176962">
                  <a:moveTo>
                    <a:pt x="0" y="6176962"/>
                  </a:moveTo>
                  <a:lnTo>
                    <a:pt x="0" y="0"/>
                  </a:lnTo>
                  <a:lnTo>
                    <a:pt x="9045626" y="0"/>
                  </a:lnTo>
                  <a:lnTo>
                    <a:pt x="5012267" y="6176962"/>
                  </a:lnTo>
                  <a:lnTo>
                    <a:pt x="0" y="6176962"/>
                  </a:lnTo>
                  <a:close/>
                </a:path>
              </a:pathLst>
            </a:custGeom>
            <a:solidFill>
              <a:srgbClr val="1A2B36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64E9AD2-E9AA-094A-9E39-9F9E07B1B5B4}"/>
                </a:ext>
              </a:extLst>
            </p:cNvPr>
            <p:cNvGrpSpPr/>
            <p:nvPr/>
          </p:nvGrpSpPr>
          <p:grpSpPr>
            <a:xfrm>
              <a:off x="424819" y="6517461"/>
              <a:ext cx="6220286" cy="246356"/>
              <a:chOff x="424819" y="6517461"/>
              <a:chExt cx="6220286" cy="246356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DEBB6BD-2D82-8E48-A3C4-AB7860EE3478}"/>
                  </a:ext>
                </a:extLst>
              </p:cNvPr>
              <p:cNvSpPr txBox="1"/>
              <p:nvPr/>
            </p:nvSpPr>
            <p:spPr>
              <a:xfrm>
                <a:off x="1288159" y="6517461"/>
                <a:ext cx="535694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solidFill>
                      <a:schemeClr val="bg1"/>
                    </a:solidFill>
                    <a:latin typeface="+mj-lt"/>
                  </a:rPr>
                  <a:t>| </a:t>
                </a:r>
                <a:r>
                  <a:rPr lang="en-US" sz="900" dirty="0">
                    <a:solidFill>
                      <a:schemeClr val="tx2">
                        <a:lumMod val="20000"/>
                        <a:lumOff val="80000"/>
                      </a:schemeClr>
                    </a:solidFill>
                    <a:latin typeface="+mj-lt"/>
                  </a:rPr>
                  <a:t>Competitive Intelligence Automation</a:t>
                </a:r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0EE503FB-26D4-744F-8C61-959459C7A6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4819" y="6533087"/>
                <a:ext cx="945614" cy="230730"/>
              </a:xfrm>
              <a:prstGeom prst="rect">
                <a:avLst/>
              </a:prstGeom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27A5DBF-F00F-3C40-A4DF-74345D39648C}"/>
                </a:ext>
              </a:extLst>
            </p:cNvPr>
            <p:cNvSpPr/>
            <p:nvPr/>
          </p:nvSpPr>
          <p:spPr>
            <a:xfrm>
              <a:off x="0" y="109707"/>
              <a:ext cx="12191999" cy="62495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42208B3-C67A-3240-942E-1EDC0F9AF9BF}"/>
              </a:ext>
            </a:extLst>
          </p:cNvPr>
          <p:cNvSpPr/>
          <p:nvPr/>
        </p:nvSpPr>
        <p:spPr>
          <a:xfrm>
            <a:off x="859831" y="1736753"/>
            <a:ext cx="10515601" cy="413365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113221" y="2534730"/>
          <a:ext cx="9965796" cy="3145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965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9798">
                <a:tc>
                  <a:txBody>
                    <a:bodyPr/>
                    <a:lstStyle/>
                    <a:p>
                      <a:pPr rtl="0"/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Key Learnings</a:t>
                      </a:r>
                    </a:p>
                    <a:p>
                      <a:pPr rtl="0"/>
                      <a:endParaRPr lang="en-US" sz="12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5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Opportunities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97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Threats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97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Next Step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832" y="41119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A2B36"/>
                </a:solidFill>
                <a:latin typeface="Calibri" panose="020F0502020204030204" pitchFamily="34" charset="0"/>
                <a:ea typeface="Open Sans Condensed" charset="0"/>
                <a:cs typeface="Calibri" panose="020F0502020204030204" pitchFamily="34" charset="0"/>
              </a:rPr>
              <a:t>Product Comparison Summary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2B445DF-8267-0946-96F1-C5BCEB371DB5}"/>
              </a:ext>
            </a:extLst>
          </p:cNvPr>
          <p:cNvCxnSpPr>
            <a:cxnSpLocks/>
          </p:cNvCxnSpPr>
          <p:nvPr/>
        </p:nvCxnSpPr>
        <p:spPr>
          <a:xfrm>
            <a:off x="919451" y="2301789"/>
            <a:ext cx="661376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E04A391-1C29-DF4E-BE89-1F621E0BB8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851801"/>
              </p:ext>
            </p:extLst>
          </p:nvPr>
        </p:nvGraphicFramePr>
        <p:xfrm>
          <a:off x="919451" y="1861384"/>
          <a:ext cx="2102227" cy="440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0405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8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8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2</a:t>
                      </a:r>
                      <a:endParaRPr lang="en-US" sz="18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7442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6533DD8-B3D3-3C4B-96A6-6349DD65D7EF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EF74183-2D24-1F4E-A714-8DE29B5C38F1}"/>
                </a:ext>
              </a:extLst>
            </p:cNvPr>
            <p:cNvSpPr/>
            <p:nvPr/>
          </p:nvSpPr>
          <p:spPr>
            <a:xfrm>
              <a:off x="4553544" y="0"/>
              <a:ext cx="7638455" cy="6858000"/>
            </a:xfrm>
            <a:prstGeom prst="rect">
              <a:avLst/>
            </a:prstGeom>
            <a:solidFill>
              <a:srgbClr val="85C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85CFD7"/>
                </a:solidFill>
              </a:endParaRPr>
            </a:p>
          </p:txBody>
        </p:sp>
        <p:sp>
          <p:nvSpPr>
            <p:cNvPr id="13" name="Trapezoid 3">
              <a:extLst>
                <a:ext uri="{FF2B5EF4-FFF2-40B4-BE49-F238E27FC236}">
                  <a16:creationId xmlns:a16="http://schemas.microsoft.com/office/drawing/2014/main" id="{AA775AF1-9E77-E44A-8F3A-5E62E4F49145}"/>
                </a:ext>
              </a:extLst>
            </p:cNvPr>
            <p:cNvSpPr/>
            <p:nvPr/>
          </p:nvSpPr>
          <p:spPr>
            <a:xfrm>
              <a:off x="-1" y="0"/>
              <a:ext cx="8327571" cy="6858000"/>
            </a:xfrm>
            <a:custGeom>
              <a:avLst/>
              <a:gdLst>
                <a:gd name="connsiteX0" fmla="*/ 0 w 8940800"/>
                <a:gd name="connsiteY0" fmla="*/ 6176962 h 6176962"/>
                <a:gd name="connsiteX1" fmla="*/ 0 w 8940800"/>
                <a:gd name="connsiteY1" fmla="*/ 0 h 6176962"/>
                <a:gd name="connsiteX2" fmla="*/ 8940800 w 8940800"/>
                <a:gd name="connsiteY2" fmla="*/ 0 h 6176962"/>
                <a:gd name="connsiteX3" fmla="*/ 8940800 w 8940800"/>
                <a:gd name="connsiteY3" fmla="*/ 6176962 h 6176962"/>
                <a:gd name="connsiteX4" fmla="*/ 0 w 8940800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8940800 w 12180711"/>
                <a:gd name="connsiteY3" fmla="*/ 6176962 h 6176962"/>
                <a:gd name="connsiteX4" fmla="*/ 0 w 12180711"/>
                <a:gd name="connsiteY4" fmla="*/ 6176962 h 6176962"/>
                <a:gd name="connsiteX0" fmla="*/ 0 w 12180711"/>
                <a:gd name="connsiteY0" fmla="*/ 6176962 h 6176962"/>
                <a:gd name="connsiteX1" fmla="*/ 0 w 12180711"/>
                <a:gd name="connsiteY1" fmla="*/ 0 h 6176962"/>
                <a:gd name="connsiteX2" fmla="*/ 12180711 w 12180711"/>
                <a:gd name="connsiteY2" fmla="*/ 0 h 6176962"/>
                <a:gd name="connsiteX3" fmla="*/ 5012267 w 12180711"/>
                <a:gd name="connsiteY3" fmla="*/ 6176962 h 6176962"/>
                <a:gd name="connsiteX4" fmla="*/ 0 w 12180711"/>
                <a:gd name="connsiteY4" fmla="*/ 6176962 h 6176962"/>
                <a:gd name="connsiteX0" fmla="*/ 0 w 9045626"/>
                <a:gd name="connsiteY0" fmla="*/ 6176962 h 6176962"/>
                <a:gd name="connsiteX1" fmla="*/ 0 w 9045626"/>
                <a:gd name="connsiteY1" fmla="*/ 0 h 6176962"/>
                <a:gd name="connsiteX2" fmla="*/ 9045626 w 9045626"/>
                <a:gd name="connsiteY2" fmla="*/ 0 h 6176962"/>
                <a:gd name="connsiteX3" fmla="*/ 5012267 w 9045626"/>
                <a:gd name="connsiteY3" fmla="*/ 6176962 h 6176962"/>
                <a:gd name="connsiteX4" fmla="*/ 0 w 9045626"/>
                <a:gd name="connsiteY4" fmla="*/ 6176962 h 617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5626" h="6176962">
                  <a:moveTo>
                    <a:pt x="0" y="6176962"/>
                  </a:moveTo>
                  <a:lnTo>
                    <a:pt x="0" y="0"/>
                  </a:lnTo>
                  <a:lnTo>
                    <a:pt x="9045626" y="0"/>
                  </a:lnTo>
                  <a:lnTo>
                    <a:pt x="5012267" y="6176962"/>
                  </a:lnTo>
                  <a:lnTo>
                    <a:pt x="0" y="6176962"/>
                  </a:lnTo>
                  <a:close/>
                </a:path>
              </a:pathLst>
            </a:custGeom>
            <a:solidFill>
              <a:srgbClr val="1A2B36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E159329-5F7A-E146-AF25-59D2F0D75FA5}"/>
                </a:ext>
              </a:extLst>
            </p:cNvPr>
            <p:cNvGrpSpPr/>
            <p:nvPr/>
          </p:nvGrpSpPr>
          <p:grpSpPr>
            <a:xfrm>
              <a:off x="424819" y="6517461"/>
              <a:ext cx="6220286" cy="246356"/>
              <a:chOff x="424819" y="6517461"/>
              <a:chExt cx="6220286" cy="246356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68F8E08-34AE-C04F-8B90-E2D4FAA111AF}"/>
                  </a:ext>
                </a:extLst>
              </p:cNvPr>
              <p:cNvSpPr txBox="1"/>
              <p:nvPr/>
            </p:nvSpPr>
            <p:spPr>
              <a:xfrm>
                <a:off x="1288159" y="6517461"/>
                <a:ext cx="535694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solidFill>
                      <a:schemeClr val="bg1"/>
                    </a:solidFill>
                    <a:latin typeface="+mj-lt"/>
                  </a:rPr>
                  <a:t>| </a:t>
                </a:r>
                <a:r>
                  <a:rPr lang="en-US" sz="900" dirty="0">
                    <a:solidFill>
                      <a:schemeClr val="tx2">
                        <a:lumMod val="20000"/>
                        <a:lumOff val="80000"/>
                      </a:schemeClr>
                    </a:solidFill>
                    <a:latin typeface="+mj-lt"/>
                  </a:rPr>
                  <a:t>Competitive Intelligence Automation</a:t>
                </a:r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649E9E78-AE1A-3947-A2AF-C528268FFA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4819" y="6533087"/>
                <a:ext cx="945614" cy="230730"/>
              </a:xfrm>
              <a:prstGeom prst="rect">
                <a:avLst/>
              </a:prstGeom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559719F-36D5-E74F-B517-597678C04AB3}"/>
                </a:ext>
              </a:extLst>
            </p:cNvPr>
            <p:cNvSpPr/>
            <p:nvPr/>
          </p:nvSpPr>
          <p:spPr>
            <a:xfrm>
              <a:off x="0" y="109707"/>
              <a:ext cx="12191999" cy="62495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42208B3-C67A-3240-942E-1EDC0F9AF9BF}"/>
              </a:ext>
            </a:extLst>
          </p:cNvPr>
          <p:cNvSpPr/>
          <p:nvPr/>
        </p:nvSpPr>
        <p:spPr>
          <a:xfrm>
            <a:off x="859831" y="1736753"/>
            <a:ext cx="10515601" cy="4133650"/>
          </a:xfrm>
          <a:prstGeom prst="roundRect">
            <a:avLst>
              <a:gd name="adj" fmla="val 365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330200" dist="635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113221" y="2534730"/>
          <a:ext cx="9965796" cy="3145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965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9798">
                <a:tc>
                  <a:txBody>
                    <a:bodyPr/>
                    <a:lstStyle/>
                    <a:p>
                      <a:pPr rtl="0"/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Key Learnings</a:t>
                      </a:r>
                    </a:p>
                    <a:p>
                      <a:pPr rtl="0"/>
                      <a:endParaRPr lang="en-US" sz="12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5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Opportunities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97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Threats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97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Helvetica" charset="0"/>
                          <a:cs typeface="Calibri" panose="020F0502020204030204" pitchFamily="34" charset="0"/>
                        </a:rPr>
                        <a:t>Next Step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Helvetica" charset="0"/>
                        <a:cs typeface="Calibri" panose="020F0502020204030204" pitchFamily="34" charset="0"/>
                      </a:endParaRPr>
                    </a:p>
                  </a:txBody>
                  <a:tcPr marL="75380" marR="75380" marT="37690" marB="376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832" y="41119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1A2B36"/>
                </a:solidFill>
                <a:latin typeface="Calibri" panose="020F0502020204030204" pitchFamily="34" charset="0"/>
                <a:ea typeface="Open Sans Condensed" charset="0"/>
                <a:cs typeface="Calibri" panose="020F0502020204030204" pitchFamily="34" charset="0"/>
              </a:rPr>
              <a:t>Product Comparison Summary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2B445DF-8267-0946-96F1-C5BCEB371DB5}"/>
              </a:ext>
            </a:extLst>
          </p:cNvPr>
          <p:cNvCxnSpPr>
            <a:cxnSpLocks/>
          </p:cNvCxnSpPr>
          <p:nvPr/>
        </p:nvCxnSpPr>
        <p:spPr>
          <a:xfrm>
            <a:off x="919451" y="2301789"/>
            <a:ext cx="661376" cy="0"/>
          </a:xfrm>
          <a:prstGeom prst="line">
            <a:avLst/>
          </a:prstGeom>
          <a:ln w="63500" cap="sq">
            <a:solidFill>
              <a:srgbClr val="85CF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E04A391-1C29-DF4E-BE89-1F621E0BB8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553865"/>
              </p:ext>
            </p:extLst>
          </p:nvPr>
        </p:nvGraphicFramePr>
        <p:xfrm>
          <a:off x="919451" y="1861384"/>
          <a:ext cx="2102227" cy="4404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2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0405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800" b="1" i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COMPETITOR</a:t>
                      </a:r>
                      <a:r>
                        <a:rPr lang="en-US" sz="1800" b="1" i="0" baseline="0" dirty="0">
                          <a:solidFill>
                            <a:srgbClr val="1A2B36"/>
                          </a:solidFill>
                          <a:latin typeface="Calibri" panose="020F0502020204030204" pitchFamily="34" charset="0"/>
                          <a:ea typeface="Helvetica Light" charset="0"/>
                          <a:cs typeface="Calibri" panose="020F0502020204030204" pitchFamily="34" charset="0"/>
                        </a:rPr>
                        <a:t>  3</a:t>
                      </a:r>
                      <a:endParaRPr lang="en-US" sz="1800" b="1" i="0" dirty="0">
                        <a:solidFill>
                          <a:srgbClr val="1A2B36"/>
                        </a:solidFill>
                        <a:latin typeface="Calibri" panose="020F0502020204030204" pitchFamily="34" charset="0"/>
                        <a:ea typeface="Helvetica Light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6232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4B5BDA2-BA17-DD40-AFE3-AB170D404D65}"/>
              </a:ext>
            </a:extLst>
          </p:cNvPr>
          <p:cNvSpPr/>
          <p:nvPr/>
        </p:nvSpPr>
        <p:spPr>
          <a:xfrm>
            <a:off x="0" y="-35331"/>
            <a:ext cx="12192000" cy="6928660"/>
          </a:xfrm>
          <a:prstGeom prst="rect">
            <a:avLst/>
          </a:prstGeom>
          <a:solidFill>
            <a:srgbClr val="1A2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5A01BC-1C92-E449-806C-A8F009997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6884" y="3233138"/>
            <a:ext cx="1605421" cy="3917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A6FD759-413B-004F-B060-27976030D42E}"/>
              </a:ext>
            </a:extLst>
          </p:cNvPr>
          <p:cNvSpPr/>
          <p:nvPr/>
        </p:nvSpPr>
        <p:spPr>
          <a:xfrm>
            <a:off x="6259508" y="2876567"/>
            <a:ext cx="66870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b="1" dirty="0">
                <a:solidFill>
                  <a:srgbClr val="FFFFFF"/>
                </a:solidFill>
                <a:latin typeface="Open Sans" panose="020B0606030504020204" pitchFamily="34" charset="0"/>
              </a:rPr>
              <a:t>See the Power of Competitive </a:t>
            </a:r>
            <a:br>
              <a:rPr lang="en-US" b="1" dirty="0">
                <a:solidFill>
                  <a:srgbClr val="FFFFFF"/>
                </a:solidFill>
                <a:latin typeface="Open Sans" panose="020B0606030504020204" pitchFamily="34" charset="0"/>
              </a:rPr>
            </a:br>
            <a:r>
              <a:rPr lang="en-US" b="1" dirty="0">
                <a:solidFill>
                  <a:srgbClr val="FFFFFF"/>
                </a:solidFill>
                <a:latin typeface="Open Sans" panose="020B0606030504020204" pitchFamily="34" charset="0"/>
              </a:rPr>
              <a:t>Intelligence Automation.</a:t>
            </a:r>
          </a:p>
          <a:p>
            <a:br>
              <a:rPr lang="en-US" dirty="0"/>
            </a:br>
            <a:endParaRPr lang="en-US" dirty="0"/>
          </a:p>
        </p:txBody>
      </p:sp>
      <p:sp>
        <p:nvSpPr>
          <p:cNvPr id="6" name="Rounded Rectangle 5">
            <a:hlinkClick r:id="rId3" tooltip="GET STARTED"/>
            <a:extLst>
              <a:ext uri="{FF2B5EF4-FFF2-40B4-BE49-F238E27FC236}">
                <a16:creationId xmlns:a16="http://schemas.microsoft.com/office/drawing/2014/main" id="{68F61609-13F5-904B-BDF2-D5D8E275C048}"/>
              </a:ext>
            </a:extLst>
          </p:cNvPr>
          <p:cNvSpPr/>
          <p:nvPr/>
        </p:nvSpPr>
        <p:spPr>
          <a:xfrm>
            <a:off x="6368806" y="3626922"/>
            <a:ext cx="1779828" cy="297394"/>
          </a:xfrm>
          <a:prstGeom prst="roundRect">
            <a:avLst/>
          </a:prstGeom>
          <a:solidFill>
            <a:srgbClr val="FF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SCHEDULE A DEMO</a:t>
            </a:r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F75C8C0-3B64-9F4A-B2B8-9412B460E488}"/>
              </a:ext>
            </a:extLst>
          </p:cNvPr>
          <p:cNvCxnSpPr>
            <a:cxnSpLocks/>
          </p:cNvCxnSpPr>
          <p:nvPr/>
        </p:nvCxnSpPr>
        <p:spPr>
          <a:xfrm>
            <a:off x="6030906" y="2781105"/>
            <a:ext cx="0" cy="129579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04CB53A-2D4F-EB40-AEED-021680F68009}"/>
              </a:ext>
            </a:extLst>
          </p:cNvPr>
          <p:cNvSpPr/>
          <p:nvPr/>
        </p:nvSpPr>
        <p:spPr>
          <a:xfrm>
            <a:off x="6472068" y="3841480"/>
            <a:ext cx="1511929" cy="49794"/>
          </a:xfrm>
          <a:prstGeom prst="rect">
            <a:avLst/>
          </a:prstGeom>
          <a:solidFill>
            <a:srgbClr val="FF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242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FC4243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mpetitive Analysis template" id="{A8C5EAB7-7475-B141-B5C6-226EADFB038C}" vid="{83E4F412-47DF-2C49-9D1E-36C4EBB15FB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3357</TotalTime>
  <Words>121</Words>
  <Application>Microsoft Macintosh PowerPoint</Application>
  <PresentationFormat>Widescreen</PresentationFormat>
  <Paragraphs>151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Helvetica</vt:lpstr>
      <vt:lpstr>Helvetica Light</vt:lpstr>
      <vt:lpstr>Open Sans</vt:lpstr>
      <vt:lpstr>Open Sans Condensed</vt:lpstr>
      <vt:lpstr>Office Theme</vt:lpstr>
      <vt:lpstr>PowerPoint Presentation</vt:lpstr>
      <vt:lpstr>PowerPoint Presentation</vt:lpstr>
      <vt:lpstr>PowerPoint Presentation</vt:lpstr>
      <vt:lpstr>PowerPoint Presentation</vt:lpstr>
      <vt:lpstr>Product Comparison Summary</vt:lpstr>
      <vt:lpstr>Product Comparison Summary</vt:lpstr>
      <vt:lpstr>Product Comparison Summary</vt:lpstr>
      <vt:lpstr>PowerPoint Presentation</vt:lpstr>
    </vt:vector>
  </TitlesOfParts>
  <Manager/>
  <Company>Kompyte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COMPETITIVE PRODUCT ANALYSIS TEMPLATE</dc:title>
  <dc:subject/>
  <dc:creator>Konstantina</dc:creator>
  <cp:keywords>competitor template</cp:keywords>
  <dc:description/>
  <cp:lastModifiedBy>Konstantina</cp:lastModifiedBy>
  <cp:revision>194</cp:revision>
  <cp:lastPrinted>2019-07-04T09:07:30Z</cp:lastPrinted>
  <dcterms:created xsi:type="dcterms:W3CDTF">2017-12-19T15:34:01Z</dcterms:created>
  <dcterms:modified xsi:type="dcterms:W3CDTF">2022-09-22T13:51:36Z</dcterms:modified>
  <cp:category/>
</cp:coreProperties>
</file>