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9"/>
  </p:notesMasterIdLst>
  <p:sldIdLst>
    <p:sldId id="283" r:id="rId2"/>
    <p:sldId id="281" r:id="rId3"/>
    <p:sldId id="284" r:id="rId4"/>
    <p:sldId id="285" r:id="rId5"/>
    <p:sldId id="280" r:id="rId6"/>
    <p:sldId id="282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4D"/>
    <a:srgbClr val="FF642D"/>
    <a:srgbClr val="6C31C9"/>
    <a:srgbClr val="45E0A8"/>
    <a:srgbClr val="6EDBFF"/>
    <a:srgbClr val="B880FF"/>
    <a:srgbClr val="4472FF"/>
    <a:srgbClr val="CBEDFF"/>
    <a:srgbClr val="421983"/>
    <a:srgbClr val="1A2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25015-A87F-461C-243B-60C6B7683089}" v="563" dt="2023-05-09T10:45:53.876"/>
    <p1510:client id="{A32392BC-CA75-FA49-A3A0-6F17F92D6932}" v="80" dt="2020-03-09T10:53:42.0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3"/>
    <p:restoredTop sz="92488"/>
  </p:normalViewPr>
  <p:slideViewPr>
    <p:cSldViewPr snapToGrid="0" snapToObjects="1">
      <p:cViewPr>
        <p:scale>
          <a:sx n="82" d="100"/>
          <a:sy n="82" d="100"/>
        </p:scale>
        <p:origin x="160" y="1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9B0E4-009A-184B-BEE7-2627FD3C6FC5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7755-55E6-1248-B2B8-5348EC9C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7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32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40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62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93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03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92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kompyte.com/register&#8203;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7663" y="2623013"/>
            <a:ext cx="11438021" cy="1615860"/>
          </a:xfrm>
        </p:spPr>
        <p:txBody>
          <a:bodyPr anchor="ctr">
            <a:noAutofit/>
          </a:bodyPr>
          <a:lstStyle/>
          <a:p>
            <a:pPr algn="l"/>
            <a:r>
              <a:rPr lang="en-US" sz="5600" b="1" dirty="0">
                <a:solidFill>
                  <a:srgbClr val="1A2B36"/>
                </a:solidFill>
                <a:latin typeface="+mn-lt"/>
              </a:rPr>
              <a:t>Go-to-Market Strategy</a:t>
            </a:r>
            <a:br>
              <a:rPr lang="en-US" sz="5400" b="1" dirty="0">
                <a:solidFill>
                  <a:srgbClr val="1A2B36"/>
                </a:solidFill>
              </a:rPr>
            </a:br>
            <a:r>
              <a:rPr lang="en-US" sz="4200" b="1" dirty="0">
                <a:solidFill>
                  <a:srgbClr val="1A2B36"/>
                </a:solidFill>
              </a:rPr>
              <a:t>Template</a:t>
            </a:r>
            <a:endParaRPr lang="en-US" sz="4200" b="1" i="1" dirty="0">
              <a:solidFill>
                <a:srgbClr val="1A2B36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C20ADF9-CFD2-A1E7-C5F5-47A2AD624D2B}"/>
              </a:ext>
            </a:extLst>
          </p:cNvPr>
          <p:cNvGrpSpPr/>
          <p:nvPr/>
        </p:nvGrpSpPr>
        <p:grpSpPr>
          <a:xfrm>
            <a:off x="-1" y="1846383"/>
            <a:ext cx="3118338" cy="2895601"/>
            <a:chOff x="-1" y="1846383"/>
            <a:chExt cx="3118338" cy="289560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3ED6D96-0734-76B4-4698-F6E4E95BA0C0}"/>
                </a:ext>
              </a:extLst>
            </p:cNvPr>
            <p:cNvSpPr/>
            <p:nvPr/>
          </p:nvSpPr>
          <p:spPr>
            <a:xfrm>
              <a:off x="-1" y="2532184"/>
              <a:ext cx="2157047" cy="1758461"/>
            </a:xfrm>
            <a:prstGeom prst="rect">
              <a:avLst/>
            </a:prstGeom>
            <a:solidFill>
              <a:srgbClr val="FF642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2053234-D9EF-5D6F-125C-A2AC0D157C11}"/>
                </a:ext>
              </a:extLst>
            </p:cNvPr>
            <p:cNvSpPr/>
            <p:nvPr/>
          </p:nvSpPr>
          <p:spPr>
            <a:xfrm>
              <a:off x="2543907" y="2414955"/>
              <a:ext cx="574430" cy="574430"/>
            </a:xfrm>
            <a:prstGeom prst="ellipse">
              <a:avLst/>
            </a:prstGeom>
            <a:solidFill>
              <a:srgbClr val="6EDB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306E674-927A-1352-9F23-F8FDD7423979}"/>
                </a:ext>
              </a:extLst>
            </p:cNvPr>
            <p:cNvSpPr/>
            <p:nvPr/>
          </p:nvSpPr>
          <p:spPr>
            <a:xfrm>
              <a:off x="1295399" y="4073769"/>
              <a:ext cx="674076" cy="668215"/>
            </a:xfrm>
            <a:prstGeom prst="ellipse">
              <a:avLst/>
            </a:prstGeom>
            <a:solidFill>
              <a:srgbClr val="45E0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923ECC8-091E-3374-40A4-AF6A53F58EF5}"/>
                </a:ext>
              </a:extLst>
            </p:cNvPr>
            <p:cNvSpPr/>
            <p:nvPr/>
          </p:nvSpPr>
          <p:spPr>
            <a:xfrm>
              <a:off x="2332888" y="3815860"/>
              <a:ext cx="638908" cy="662354"/>
            </a:xfrm>
            <a:prstGeom prst="ellipse">
              <a:avLst/>
            </a:prstGeom>
            <a:solidFill>
              <a:srgbClr val="B88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AC46792-EA98-A328-D736-D66FAAF513E6}"/>
                </a:ext>
              </a:extLst>
            </p:cNvPr>
            <p:cNvSpPr/>
            <p:nvPr/>
          </p:nvSpPr>
          <p:spPr>
            <a:xfrm>
              <a:off x="879227" y="1846383"/>
              <a:ext cx="1090246" cy="1137138"/>
            </a:xfrm>
            <a:prstGeom prst="ellipse">
              <a:avLst/>
            </a:prstGeom>
            <a:solidFill>
              <a:srgbClr val="FFE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C827241-F0CC-6048-BFBF-A075220283FB}"/>
                </a:ext>
              </a:extLst>
            </p:cNvPr>
            <p:cNvSpPr/>
            <p:nvPr/>
          </p:nvSpPr>
          <p:spPr>
            <a:xfrm>
              <a:off x="1213599" y="2532896"/>
              <a:ext cx="1757344" cy="1757344"/>
            </a:xfrm>
            <a:prstGeom prst="ellipse">
              <a:avLst/>
            </a:prstGeom>
            <a:solidFill>
              <a:srgbClr val="4219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2B36"/>
                </a:solidFill>
              </a:endParaRPr>
            </a:p>
          </p:txBody>
        </p:sp>
        <p:pic>
          <p:nvPicPr>
            <p:cNvPr id="10" name="Graphic 9" descr="Maze">
              <a:extLst>
                <a:ext uri="{FF2B5EF4-FFF2-40B4-BE49-F238E27FC236}">
                  <a16:creationId xmlns:a16="http://schemas.microsoft.com/office/drawing/2014/main" id="{DB67A95A-7BC6-6D46-A25A-4A1E8EAC0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30041" y="2938870"/>
              <a:ext cx="914400" cy="914400"/>
            </a:xfrm>
            <a:prstGeom prst="rect">
              <a:avLst/>
            </a:prstGeom>
          </p:spPr>
        </p:pic>
      </p:grpSp>
      <p:pic>
        <p:nvPicPr>
          <p:cNvPr id="3" name="Picture 3">
            <a:extLst>
              <a:ext uri="{FF2B5EF4-FFF2-40B4-BE49-F238E27FC236}">
                <a16:creationId xmlns:a16="http://schemas.microsoft.com/office/drawing/2014/main" id="{BA43867B-21A6-5B47-8EE3-683616EFE4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8976" y="903891"/>
            <a:ext cx="2133600" cy="52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4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14CD625B-DA8A-BA45-9997-D405514C72E9}"/>
              </a:ext>
            </a:extLst>
          </p:cNvPr>
          <p:cNvSpPr/>
          <p:nvPr/>
        </p:nvSpPr>
        <p:spPr>
          <a:xfrm>
            <a:off x="0" y="0"/>
            <a:ext cx="12192000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C96E680-7FE3-734B-8A7F-C68F3C1F8AD0}"/>
              </a:ext>
            </a:extLst>
          </p:cNvPr>
          <p:cNvSpPr/>
          <p:nvPr/>
        </p:nvSpPr>
        <p:spPr>
          <a:xfrm>
            <a:off x="464949" y="241034"/>
            <a:ext cx="958532" cy="958532"/>
          </a:xfrm>
          <a:prstGeom prst="ellipse">
            <a:avLst/>
          </a:prstGeom>
          <a:solidFill>
            <a:srgbClr val="421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7953014" y="136445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1A2B36"/>
                </a:solidFill>
              </a:rPr>
              <a:t>Buyer Persona Matrix</a:t>
            </a:r>
          </a:p>
        </p:txBody>
      </p:sp>
      <p:pic>
        <p:nvPicPr>
          <p:cNvPr id="62" name="Graphic 61" descr="Sunglasses face with no fill">
            <a:extLst>
              <a:ext uri="{FF2B5EF4-FFF2-40B4-BE49-F238E27FC236}">
                <a16:creationId xmlns:a16="http://schemas.microsoft.com/office/drawing/2014/main" id="{70706A1D-A45D-CC4A-8CF3-65182339EE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2268" y="408353"/>
            <a:ext cx="623894" cy="623894"/>
          </a:xfrm>
          <a:prstGeom prst="rect">
            <a:avLst/>
          </a:prstGeom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55604F15-7EDC-3B43-8A58-6F79E3516DEE}"/>
              </a:ext>
            </a:extLst>
          </p:cNvPr>
          <p:cNvSpPr/>
          <p:nvPr/>
        </p:nvSpPr>
        <p:spPr>
          <a:xfrm>
            <a:off x="2192394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25127" y="1434732"/>
            <a:ext cx="158088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</a:rPr>
              <a:t>Business function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47343" y="2230233"/>
            <a:ext cx="61266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Titles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47343" y="3179919"/>
            <a:ext cx="166244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Role in the buying </a:t>
            </a:r>
          </a:p>
          <a:p>
            <a:r>
              <a:rPr lang="en-US" sz="1500" b="1" dirty="0"/>
              <a:t>process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DC1E7D-66B5-2847-A5CB-5BA116D3FEAA}"/>
              </a:ext>
            </a:extLst>
          </p:cNvPr>
          <p:cNvSpPr/>
          <p:nvPr/>
        </p:nvSpPr>
        <p:spPr>
          <a:xfrm>
            <a:off x="348052" y="4593257"/>
            <a:ext cx="106567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Pain Points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3463F2-DCDC-8B4C-9316-E097CACFE213}"/>
              </a:ext>
            </a:extLst>
          </p:cNvPr>
          <p:cNvSpPr/>
          <p:nvPr/>
        </p:nvSpPr>
        <p:spPr>
          <a:xfrm>
            <a:off x="348052" y="5811391"/>
            <a:ext cx="134023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Product Value </a:t>
            </a:r>
            <a:br>
              <a:rPr lang="en-US" sz="1500" b="1" dirty="0"/>
            </a:br>
            <a:r>
              <a:rPr lang="en-US" sz="1500" b="1" dirty="0"/>
              <a:t>/ Solution </a:t>
            </a:r>
          </a:p>
        </p:txBody>
      </p:sp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D08EF449-4B82-144F-B93D-FB1D6E78E2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9072"/>
              </p:ext>
            </p:extLst>
          </p:nvPr>
        </p:nvGraphicFramePr>
        <p:xfrm>
          <a:off x="2204713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5B573DD9-049F-3B46-A5C2-65A76BBF5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016053"/>
              </p:ext>
            </p:extLst>
          </p:nvPr>
        </p:nvGraphicFramePr>
        <p:xfrm>
          <a:off x="2204713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5C1FAA7-155B-0C43-B744-13C773FDD831}"/>
              </a:ext>
            </a:extLst>
          </p:cNvPr>
          <p:cNvCxnSpPr/>
          <p:nvPr/>
        </p:nvCxnSpPr>
        <p:spPr>
          <a:xfrm>
            <a:off x="2204713" y="209038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3F3753AF-E2B7-8444-97FD-990B5CDEA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638506"/>
              </p:ext>
            </p:extLst>
          </p:nvPr>
        </p:nvGraphicFramePr>
        <p:xfrm>
          <a:off x="2204713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9255AE7-D811-8346-8208-8E4F1764067E}"/>
              </a:ext>
            </a:extLst>
          </p:cNvPr>
          <p:cNvCxnSpPr/>
          <p:nvPr/>
        </p:nvCxnSpPr>
        <p:spPr>
          <a:xfrm>
            <a:off x="2204713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AB9664A-5164-E14D-AA68-E72A24CB2A23}"/>
              </a:ext>
            </a:extLst>
          </p:cNvPr>
          <p:cNvCxnSpPr/>
          <p:nvPr/>
        </p:nvCxnSpPr>
        <p:spPr>
          <a:xfrm>
            <a:off x="2189214" y="2925414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08ED0466-58F9-5248-AFAF-DF8A2FDAF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223499"/>
              </p:ext>
            </p:extLst>
          </p:nvPr>
        </p:nvGraphicFramePr>
        <p:xfrm>
          <a:off x="2204713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C65B78CC-5AAC-DF4C-960A-BB35BDDAB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8561"/>
              </p:ext>
            </p:extLst>
          </p:nvPr>
        </p:nvGraphicFramePr>
        <p:xfrm>
          <a:off x="2204713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F7C2F72-BCC6-004E-8F06-8E3DB7D37479}"/>
              </a:ext>
            </a:extLst>
          </p:cNvPr>
          <p:cNvCxnSpPr/>
          <p:nvPr/>
        </p:nvCxnSpPr>
        <p:spPr>
          <a:xfrm>
            <a:off x="2189214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7A904A1E-E341-264E-90F7-62ABBDC07741}"/>
              </a:ext>
            </a:extLst>
          </p:cNvPr>
          <p:cNvSpPr/>
          <p:nvPr/>
        </p:nvSpPr>
        <p:spPr>
          <a:xfrm>
            <a:off x="4656625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87" name="Table 86">
            <a:extLst>
              <a:ext uri="{FF2B5EF4-FFF2-40B4-BE49-F238E27FC236}">
                <a16:creationId xmlns:a16="http://schemas.microsoft.com/office/drawing/2014/main" id="{5D78B162-0D6C-7144-9CAE-AEBEBCC46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82410"/>
              </p:ext>
            </p:extLst>
          </p:nvPr>
        </p:nvGraphicFramePr>
        <p:xfrm>
          <a:off x="4668944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8" name="Table 87">
            <a:extLst>
              <a:ext uri="{FF2B5EF4-FFF2-40B4-BE49-F238E27FC236}">
                <a16:creationId xmlns:a16="http://schemas.microsoft.com/office/drawing/2014/main" id="{D18280E7-5CE9-FA40-9630-50860E1BB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79269"/>
              </p:ext>
            </p:extLst>
          </p:nvPr>
        </p:nvGraphicFramePr>
        <p:xfrm>
          <a:off x="4668944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06DBA40-DFE9-A34D-8F31-308C301267D9}"/>
              </a:ext>
            </a:extLst>
          </p:cNvPr>
          <p:cNvCxnSpPr/>
          <p:nvPr/>
        </p:nvCxnSpPr>
        <p:spPr>
          <a:xfrm>
            <a:off x="4668944" y="209038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Table 89">
            <a:extLst>
              <a:ext uri="{FF2B5EF4-FFF2-40B4-BE49-F238E27FC236}">
                <a16:creationId xmlns:a16="http://schemas.microsoft.com/office/drawing/2014/main" id="{DF438998-71B8-7247-99D0-921543286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672382"/>
              </p:ext>
            </p:extLst>
          </p:nvPr>
        </p:nvGraphicFramePr>
        <p:xfrm>
          <a:off x="4668944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E5A0ED2-AE74-534E-9D78-F9DCAB018494}"/>
              </a:ext>
            </a:extLst>
          </p:cNvPr>
          <p:cNvCxnSpPr/>
          <p:nvPr/>
        </p:nvCxnSpPr>
        <p:spPr>
          <a:xfrm>
            <a:off x="4668944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D8A2FFB-F59F-0C4D-9E57-60F4B91E85C1}"/>
              </a:ext>
            </a:extLst>
          </p:cNvPr>
          <p:cNvCxnSpPr/>
          <p:nvPr/>
        </p:nvCxnSpPr>
        <p:spPr>
          <a:xfrm>
            <a:off x="4653445" y="2925414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3" name="Table 92">
            <a:extLst>
              <a:ext uri="{FF2B5EF4-FFF2-40B4-BE49-F238E27FC236}">
                <a16:creationId xmlns:a16="http://schemas.microsoft.com/office/drawing/2014/main" id="{C8117D70-A12C-4341-A90E-8CA43283B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66933"/>
              </p:ext>
            </p:extLst>
          </p:nvPr>
        </p:nvGraphicFramePr>
        <p:xfrm>
          <a:off x="4668944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id="{AFBE3A1A-094E-8643-B31B-EEB4097B8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758025"/>
              </p:ext>
            </p:extLst>
          </p:nvPr>
        </p:nvGraphicFramePr>
        <p:xfrm>
          <a:off x="4668944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53B52076-E918-164C-8980-4DCACF22CC00}"/>
              </a:ext>
            </a:extLst>
          </p:cNvPr>
          <p:cNvCxnSpPr/>
          <p:nvPr/>
        </p:nvCxnSpPr>
        <p:spPr>
          <a:xfrm>
            <a:off x="4653445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F3F29810-7CF8-DA4E-96F5-29BD22967DF2}"/>
              </a:ext>
            </a:extLst>
          </p:cNvPr>
          <p:cNvSpPr/>
          <p:nvPr/>
        </p:nvSpPr>
        <p:spPr>
          <a:xfrm>
            <a:off x="7105357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97" name="Table 96">
            <a:extLst>
              <a:ext uri="{FF2B5EF4-FFF2-40B4-BE49-F238E27FC236}">
                <a16:creationId xmlns:a16="http://schemas.microsoft.com/office/drawing/2014/main" id="{C7048903-733B-5F47-9623-735556CEF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905064"/>
              </p:ext>
            </p:extLst>
          </p:nvPr>
        </p:nvGraphicFramePr>
        <p:xfrm>
          <a:off x="7117676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8" name="Table 97">
            <a:extLst>
              <a:ext uri="{FF2B5EF4-FFF2-40B4-BE49-F238E27FC236}">
                <a16:creationId xmlns:a16="http://schemas.microsoft.com/office/drawing/2014/main" id="{9251CE4C-13E3-8940-B8CE-74D68D485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585494"/>
              </p:ext>
            </p:extLst>
          </p:nvPr>
        </p:nvGraphicFramePr>
        <p:xfrm>
          <a:off x="7117676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CADF356-6118-9143-9094-B5CBD002DA7C}"/>
              </a:ext>
            </a:extLst>
          </p:cNvPr>
          <p:cNvCxnSpPr/>
          <p:nvPr/>
        </p:nvCxnSpPr>
        <p:spPr>
          <a:xfrm>
            <a:off x="7117676" y="209038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" name="Table 99">
            <a:extLst>
              <a:ext uri="{FF2B5EF4-FFF2-40B4-BE49-F238E27FC236}">
                <a16:creationId xmlns:a16="http://schemas.microsoft.com/office/drawing/2014/main" id="{193F31D5-C018-D649-B2E4-0A55984BA8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878310"/>
              </p:ext>
            </p:extLst>
          </p:nvPr>
        </p:nvGraphicFramePr>
        <p:xfrm>
          <a:off x="7117676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21B0EF9-1C47-1541-9FF3-FC0BA8C46FBA}"/>
              </a:ext>
            </a:extLst>
          </p:cNvPr>
          <p:cNvCxnSpPr/>
          <p:nvPr/>
        </p:nvCxnSpPr>
        <p:spPr>
          <a:xfrm>
            <a:off x="7117676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0EDBE0E7-6D86-C94D-9F59-AF270252D96E}"/>
              </a:ext>
            </a:extLst>
          </p:cNvPr>
          <p:cNvCxnSpPr/>
          <p:nvPr/>
        </p:nvCxnSpPr>
        <p:spPr>
          <a:xfrm>
            <a:off x="7102177" y="2925414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1603AD92-77E7-FC40-BB9F-805B2B4D4A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690697"/>
              </p:ext>
            </p:extLst>
          </p:nvPr>
        </p:nvGraphicFramePr>
        <p:xfrm>
          <a:off x="7117676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EA769A79-273C-F544-9521-A78EEF68BD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710984"/>
              </p:ext>
            </p:extLst>
          </p:nvPr>
        </p:nvGraphicFramePr>
        <p:xfrm>
          <a:off x="7117676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E7F5C41-D9FC-EA45-ACBE-846473E4AE78}"/>
              </a:ext>
            </a:extLst>
          </p:cNvPr>
          <p:cNvCxnSpPr/>
          <p:nvPr/>
        </p:nvCxnSpPr>
        <p:spPr>
          <a:xfrm>
            <a:off x="7102177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366165FA-AA36-064C-A21F-0C4748FA2673}"/>
              </a:ext>
            </a:extLst>
          </p:cNvPr>
          <p:cNvSpPr/>
          <p:nvPr/>
        </p:nvSpPr>
        <p:spPr>
          <a:xfrm>
            <a:off x="9538591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07" name="Table 106">
            <a:extLst>
              <a:ext uri="{FF2B5EF4-FFF2-40B4-BE49-F238E27FC236}">
                <a16:creationId xmlns:a16="http://schemas.microsoft.com/office/drawing/2014/main" id="{58B1B1A8-FB5D-CB4C-ABF1-B6F231CDE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905064"/>
              </p:ext>
            </p:extLst>
          </p:nvPr>
        </p:nvGraphicFramePr>
        <p:xfrm>
          <a:off x="9550910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DB7BAC67-AB5A-F24A-B557-2B220D4BE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585494"/>
              </p:ext>
            </p:extLst>
          </p:nvPr>
        </p:nvGraphicFramePr>
        <p:xfrm>
          <a:off x="9550910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3BEA487C-CE17-A140-B01C-6F30DBCA8CB0}"/>
              </a:ext>
            </a:extLst>
          </p:cNvPr>
          <p:cNvCxnSpPr/>
          <p:nvPr/>
        </p:nvCxnSpPr>
        <p:spPr>
          <a:xfrm>
            <a:off x="9550910" y="209038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0" name="Table 109">
            <a:extLst>
              <a:ext uri="{FF2B5EF4-FFF2-40B4-BE49-F238E27FC236}">
                <a16:creationId xmlns:a16="http://schemas.microsoft.com/office/drawing/2014/main" id="{B8B4F3C0-8BF2-B645-9B50-B276308C9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878310"/>
              </p:ext>
            </p:extLst>
          </p:nvPr>
        </p:nvGraphicFramePr>
        <p:xfrm>
          <a:off x="9550910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BE9B07D3-F5C2-8744-9558-90505EF240A0}"/>
              </a:ext>
            </a:extLst>
          </p:cNvPr>
          <p:cNvCxnSpPr/>
          <p:nvPr/>
        </p:nvCxnSpPr>
        <p:spPr>
          <a:xfrm>
            <a:off x="9550910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D5E01A8-D702-824D-A572-FE65C449A25B}"/>
              </a:ext>
            </a:extLst>
          </p:cNvPr>
          <p:cNvCxnSpPr/>
          <p:nvPr/>
        </p:nvCxnSpPr>
        <p:spPr>
          <a:xfrm>
            <a:off x="9535411" y="2925414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3" name="Table 112">
            <a:extLst>
              <a:ext uri="{FF2B5EF4-FFF2-40B4-BE49-F238E27FC236}">
                <a16:creationId xmlns:a16="http://schemas.microsoft.com/office/drawing/2014/main" id="{C50A8E03-8068-B346-A160-81BB2EC30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690697"/>
              </p:ext>
            </p:extLst>
          </p:nvPr>
        </p:nvGraphicFramePr>
        <p:xfrm>
          <a:off x="9550910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14" name="Table 113">
            <a:extLst>
              <a:ext uri="{FF2B5EF4-FFF2-40B4-BE49-F238E27FC236}">
                <a16:creationId xmlns:a16="http://schemas.microsoft.com/office/drawing/2014/main" id="{4D1B93C7-E6AE-474C-BE4F-483EEB1F4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710984"/>
              </p:ext>
            </p:extLst>
          </p:nvPr>
        </p:nvGraphicFramePr>
        <p:xfrm>
          <a:off x="9550910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C5FDED6-005B-9C45-8657-5A7F346C7EA6}"/>
              </a:ext>
            </a:extLst>
          </p:cNvPr>
          <p:cNvCxnSpPr/>
          <p:nvPr/>
        </p:nvCxnSpPr>
        <p:spPr>
          <a:xfrm>
            <a:off x="9535411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User">
            <a:extLst>
              <a:ext uri="{FF2B5EF4-FFF2-40B4-BE49-F238E27FC236}">
                <a16:creationId xmlns:a16="http://schemas.microsoft.com/office/drawing/2014/main" id="{A4700898-416A-2C4E-895A-832ACCAAC4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40869" y="1054594"/>
            <a:ext cx="327238" cy="327238"/>
          </a:xfrm>
          <a:prstGeom prst="rect">
            <a:avLst/>
          </a:prstGeom>
        </p:spPr>
      </p:pic>
      <p:pic>
        <p:nvPicPr>
          <p:cNvPr id="116" name="Graphic 115" descr="User">
            <a:extLst>
              <a:ext uri="{FF2B5EF4-FFF2-40B4-BE49-F238E27FC236}">
                <a16:creationId xmlns:a16="http://schemas.microsoft.com/office/drawing/2014/main" id="{96DACD2B-D0B0-3143-A30F-03B0C534FA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8392" y="1078734"/>
            <a:ext cx="327238" cy="327238"/>
          </a:xfrm>
          <a:prstGeom prst="rect">
            <a:avLst/>
          </a:prstGeom>
        </p:spPr>
      </p:pic>
      <p:pic>
        <p:nvPicPr>
          <p:cNvPr id="117" name="Graphic 116" descr="User">
            <a:extLst>
              <a:ext uri="{FF2B5EF4-FFF2-40B4-BE49-F238E27FC236}">
                <a16:creationId xmlns:a16="http://schemas.microsoft.com/office/drawing/2014/main" id="{284D4330-96E2-624C-885B-672D3D46FE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73620" y="1061292"/>
            <a:ext cx="327238" cy="327238"/>
          </a:xfrm>
          <a:prstGeom prst="rect">
            <a:avLst/>
          </a:prstGeom>
        </p:spPr>
      </p:pic>
      <p:pic>
        <p:nvPicPr>
          <p:cNvPr id="118" name="Graphic 117" descr="User">
            <a:extLst>
              <a:ext uri="{FF2B5EF4-FFF2-40B4-BE49-F238E27FC236}">
                <a16:creationId xmlns:a16="http://schemas.microsoft.com/office/drawing/2014/main" id="{EDBECE0C-6DEE-AC44-808E-CD1C8232B9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03512" y="1051415"/>
            <a:ext cx="327238" cy="327238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7B47D9FD-9695-5825-6259-74DDCD7A89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5400000">
            <a:off x="11497407" y="6110092"/>
            <a:ext cx="984740" cy="2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8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88F6901-4CD3-4440-BDB7-1BBC0CE696C3}"/>
              </a:ext>
            </a:extLst>
          </p:cNvPr>
          <p:cNvSpPr/>
          <p:nvPr/>
        </p:nvSpPr>
        <p:spPr>
          <a:xfrm>
            <a:off x="2192394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rgbClr val="1A2B36"/>
                </a:solidFill>
              </a:rPr>
              <a:t>✓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69B8394E-7D40-3F47-A06E-B2EA59E6E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370573"/>
              </p:ext>
            </p:extLst>
          </p:nvPr>
        </p:nvGraphicFramePr>
        <p:xfrm>
          <a:off x="2204713" y="1505613"/>
          <a:ext cx="2207271" cy="136763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67633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8355A4B4-D97B-C34F-95A8-942A1321F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691062"/>
              </p:ext>
            </p:extLst>
          </p:nvPr>
        </p:nvGraphicFramePr>
        <p:xfrm>
          <a:off x="2204713" y="2877016"/>
          <a:ext cx="2207271" cy="119338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93386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6716E62-1080-1045-9EF3-06E0EF7B9B9A}"/>
              </a:ext>
            </a:extLst>
          </p:cNvPr>
          <p:cNvCxnSpPr/>
          <p:nvPr/>
        </p:nvCxnSpPr>
        <p:spPr>
          <a:xfrm>
            <a:off x="2204713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8BBC0A-B23D-9F48-9058-B31A7D2AD78C}"/>
              </a:ext>
            </a:extLst>
          </p:cNvPr>
          <p:cNvCxnSpPr/>
          <p:nvPr/>
        </p:nvCxnSpPr>
        <p:spPr>
          <a:xfrm>
            <a:off x="2189214" y="2850314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57AAD02C-419A-BE4C-A47A-020454EDD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336332"/>
              </p:ext>
            </p:extLst>
          </p:nvPr>
        </p:nvGraphicFramePr>
        <p:xfrm>
          <a:off x="2204713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76AD536B-712A-4146-9E5A-C5D8A6056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100372"/>
              </p:ext>
            </p:extLst>
          </p:nvPr>
        </p:nvGraphicFramePr>
        <p:xfrm>
          <a:off x="2204713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072FD0E-96FD-C74B-8B86-B7C95D650DF7}"/>
              </a:ext>
            </a:extLst>
          </p:cNvPr>
          <p:cNvCxnSpPr/>
          <p:nvPr/>
        </p:nvCxnSpPr>
        <p:spPr>
          <a:xfrm>
            <a:off x="2189214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4FE87249-F364-1D44-B14A-7A53E2CCB682}"/>
              </a:ext>
            </a:extLst>
          </p:cNvPr>
          <p:cNvSpPr/>
          <p:nvPr/>
        </p:nvSpPr>
        <p:spPr>
          <a:xfrm>
            <a:off x="4656625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rgbClr val="1A2B36"/>
                </a:solidFill>
              </a:rPr>
              <a:t>✓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7107E4C7-B092-8F49-AFC2-AA889A096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261030"/>
              </p:ext>
            </p:extLst>
          </p:nvPr>
        </p:nvGraphicFramePr>
        <p:xfrm>
          <a:off x="4668944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8AC9CF33-AB1C-5B4F-995C-1C3741486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29820"/>
              </p:ext>
            </p:extLst>
          </p:nvPr>
        </p:nvGraphicFramePr>
        <p:xfrm>
          <a:off x="4668944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FB58BEBF-AA73-D445-BE25-61FDD5F77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815154"/>
              </p:ext>
            </p:extLst>
          </p:nvPr>
        </p:nvGraphicFramePr>
        <p:xfrm>
          <a:off x="4668944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771242E-529C-BC41-8F52-4CC4A40C9BD8}"/>
              </a:ext>
            </a:extLst>
          </p:cNvPr>
          <p:cNvCxnSpPr/>
          <p:nvPr/>
        </p:nvCxnSpPr>
        <p:spPr>
          <a:xfrm>
            <a:off x="4668944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6BF2C2D-AD9F-9944-BCF2-C3E153A26217}"/>
              </a:ext>
            </a:extLst>
          </p:cNvPr>
          <p:cNvCxnSpPr/>
          <p:nvPr/>
        </p:nvCxnSpPr>
        <p:spPr>
          <a:xfrm>
            <a:off x="4653445" y="284654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555EE1A0-5F96-A045-BEA3-1D84FAFCE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450529"/>
              </p:ext>
            </p:extLst>
          </p:nvPr>
        </p:nvGraphicFramePr>
        <p:xfrm>
          <a:off x="4668944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F4F428DC-1E48-9849-A62D-D02A7B6B40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956220"/>
              </p:ext>
            </p:extLst>
          </p:nvPr>
        </p:nvGraphicFramePr>
        <p:xfrm>
          <a:off x="4668944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102F68E-3AF3-E84F-8E3F-6530E25332DB}"/>
              </a:ext>
            </a:extLst>
          </p:cNvPr>
          <p:cNvCxnSpPr/>
          <p:nvPr/>
        </p:nvCxnSpPr>
        <p:spPr>
          <a:xfrm>
            <a:off x="4653445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4FF34D6-5B32-7245-906D-C61BA86EC22C}"/>
              </a:ext>
            </a:extLst>
          </p:cNvPr>
          <p:cNvSpPr/>
          <p:nvPr/>
        </p:nvSpPr>
        <p:spPr>
          <a:xfrm>
            <a:off x="7105357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rgbClr val="1A2B36"/>
                </a:solidFill>
              </a:rPr>
              <a:t>✓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6F2D6498-CFA8-FC4A-A603-C8DEF8B75A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015726"/>
              </p:ext>
            </p:extLst>
          </p:nvPr>
        </p:nvGraphicFramePr>
        <p:xfrm>
          <a:off x="7117676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E91F8CF8-5EDE-9544-BE25-7B62D980E9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613674"/>
              </p:ext>
            </p:extLst>
          </p:nvPr>
        </p:nvGraphicFramePr>
        <p:xfrm>
          <a:off x="7117676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8E94E694-2BFA-7F49-8036-1D0068191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60807"/>
              </p:ext>
            </p:extLst>
          </p:nvPr>
        </p:nvGraphicFramePr>
        <p:xfrm>
          <a:off x="7117676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A74FD81C-6B9D-A841-9AED-EAAB42527485}"/>
              </a:ext>
            </a:extLst>
          </p:cNvPr>
          <p:cNvCxnSpPr/>
          <p:nvPr/>
        </p:nvCxnSpPr>
        <p:spPr>
          <a:xfrm>
            <a:off x="7117676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7FD6745-2506-C346-8B8D-B195D98CD598}"/>
              </a:ext>
            </a:extLst>
          </p:cNvPr>
          <p:cNvCxnSpPr/>
          <p:nvPr/>
        </p:nvCxnSpPr>
        <p:spPr>
          <a:xfrm>
            <a:off x="7102177" y="284654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BB33FEAD-DB08-3E45-BC38-84DA5D73F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114759"/>
              </p:ext>
            </p:extLst>
          </p:nvPr>
        </p:nvGraphicFramePr>
        <p:xfrm>
          <a:off x="7117676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5E60E2F8-35BA-CC4A-96D6-F3E46B9ED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703328"/>
              </p:ext>
            </p:extLst>
          </p:nvPr>
        </p:nvGraphicFramePr>
        <p:xfrm>
          <a:off x="7117676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2C709EB-2A1F-984A-AD98-D08F6B3D1582}"/>
              </a:ext>
            </a:extLst>
          </p:cNvPr>
          <p:cNvCxnSpPr/>
          <p:nvPr/>
        </p:nvCxnSpPr>
        <p:spPr>
          <a:xfrm>
            <a:off x="7102177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08D17408-41AB-E146-B22C-CFF321E8A3BD}"/>
              </a:ext>
            </a:extLst>
          </p:cNvPr>
          <p:cNvSpPr/>
          <p:nvPr/>
        </p:nvSpPr>
        <p:spPr>
          <a:xfrm>
            <a:off x="9538591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rgbClr val="1A2B36"/>
                </a:solidFill>
              </a:rPr>
              <a:t>✓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6330C338-E778-2448-8D4E-4E9BA01D2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460451"/>
              </p:ext>
            </p:extLst>
          </p:nvPr>
        </p:nvGraphicFramePr>
        <p:xfrm>
          <a:off x="9550910" y="1505613"/>
          <a:ext cx="2207271" cy="58477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8477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7" name="Table 76">
            <a:extLst>
              <a:ext uri="{FF2B5EF4-FFF2-40B4-BE49-F238E27FC236}">
                <a16:creationId xmlns:a16="http://schemas.microsoft.com/office/drawing/2014/main" id="{6916AF63-0984-5744-9D95-08E72063B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360724"/>
              </p:ext>
            </p:extLst>
          </p:nvPr>
        </p:nvGraphicFramePr>
        <p:xfrm>
          <a:off x="9550910" y="2094548"/>
          <a:ext cx="2207271" cy="8346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4632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47F53CF0-0224-9B44-A15A-9A32B748A8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11394"/>
              </p:ext>
            </p:extLst>
          </p:nvPr>
        </p:nvGraphicFramePr>
        <p:xfrm>
          <a:off x="9550910" y="2946954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4578FAA-F318-3648-8B80-3C18E2578DC8}"/>
              </a:ext>
            </a:extLst>
          </p:cNvPr>
          <p:cNvCxnSpPr/>
          <p:nvPr/>
        </p:nvCxnSpPr>
        <p:spPr>
          <a:xfrm>
            <a:off x="9550910" y="4074172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0D67BA8-0761-F646-A9AF-524C6287B355}"/>
              </a:ext>
            </a:extLst>
          </p:cNvPr>
          <p:cNvCxnSpPr/>
          <p:nvPr/>
        </p:nvCxnSpPr>
        <p:spPr>
          <a:xfrm>
            <a:off x="9535411" y="2846548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01910CEA-02D2-E246-90EF-B1C90F937D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520741"/>
              </p:ext>
            </p:extLst>
          </p:nvPr>
        </p:nvGraphicFramePr>
        <p:xfrm>
          <a:off x="9550910" y="4093829"/>
          <a:ext cx="2207271" cy="112344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344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65A9113D-136D-EF44-A141-5B3EA6C92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296824"/>
              </p:ext>
            </p:extLst>
          </p:nvPr>
        </p:nvGraphicFramePr>
        <p:xfrm>
          <a:off x="9550910" y="5240703"/>
          <a:ext cx="2207271" cy="125308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308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EFCE2A1-49E1-7A42-9A5F-AA8DB20B49E0}"/>
              </a:ext>
            </a:extLst>
          </p:cNvPr>
          <p:cNvCxnSpPr/>
          <p:nvPr/>
        </p:nvCxnSpPr>
        <p:spPr>
          <a:xfrm>
            <a:off x="9535411" y="521916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0DA768F7-BF81-BC4F-B4E3-16A84B10841D}"/>
              </a:ext>
            </a:extLst>
          </p:cNvPr>
          <p:cNvSpPr/>
          <p:nvPr/>
        </p:nvSpPr>
        <p:spPr>
          <a:xfrm>
            <a:off x="0" y="0"/>
            <a:ext cx="12192000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6849EC-65EE-2345-82A6-4632BB1DE1C9}"/>
              </a:ext>
            </a:extLst>
          </p:cNvPr>
          <p:cNvSpPr/>
          <p:nvPr/>
        </p:nvSpPr>
        <p:spPr>
          <a:xfrm>
            <a:off x="7936972" y="148770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1A2B36"/>
                </a:solidFill>
              </a:rPr>
              <a:t>Marketing Objectives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25127" y="1917364"/>
            <a:ext cx="98597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</a:rPr>
              <a:t>Objective</a:t>
            </a:r>
            <a:r>
              <a:rPr lang="en-US" sz="1500" i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47343" y="3387923"/>
            <a:ext cx="105503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Key Result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47343" y="4503301"/>
            <a:ext cx="105503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Key Result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DC1E7D-66B5-2847-A5CB-5BA116D3FEAA}"/>
              </a:ext>
            </a:extLst>
          </p:cNvPr>
          <p:cNvSpPr/>
          <p:nvPr/>
        </p:nvSpPr>
        <p:spPr>
          <a:xfrm>
            <a:off x="348052" y="5778197"/>
            <a:ext cx="105503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Key Result 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E6D43D0-6F64-644F-B59A-D0851DEED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080270"/>
              </p:ext>
            </p:extLst>
          </p:nvPr>
        </p:nvGraphicFramePr>
        <p:xfrm>
          <a:off x="2204713" y="4095713"/>
          <a:ext cx="2207271" cy="109675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6750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51" name="Oval 50">
            <a:extLst>
              <a:ext uri="{FF2B5EF4-FFF2-40B4-BE49-F238E27FC236}">
                <a16:creationId xmlns:a16="http://schemas.microsoft.com/office/drawing/2014/main" id="{EFB82362-9B31-F540-AE21-039DEF87465E}"/>
              </a:ext>
            </a:extLst>
          </p:cNvPr>
          <p:cNvSpPr/>
          <p:nvPr/>
        </p:nvSpPr>
        <p:spPr>
          <a:xfrm>
            <a:off x="464949" y="241034"/>
            <a:ext cx="958532" cy="958532"/>
          </a:xfrm>
          <a:prstGeom prst="ellipse">
            <a:avLst/>
          </a:prstGeom>
          <a:solidFill>
            <a:srgbClr val="421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 descr="Statistics">
            <a:extLst>
              <a:ext uri="{FF2B5EF4-FFF2-40B4-BE49-F238E27FC236}">
                <a16:creationId xmlns:a16="http://schemas.microsoft.com/office/drawing/2014/main" id="{C7110E4A-4FBB-DF4D-8C0B-C9237CE33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3016" y="405903"/>
            <a:ext cx="625176" cy="625176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4406B3B-E4D9-C3ED-7A4D-A70C3FE0D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5400000">
            <a:off x="11497407" y="6110092"/>
            <a:ext cx="984740" cy="2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76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8ECBFC7E-F648-4841-9F8C-6982357E62C3}"/>
              </a:ext>
            </a:extLst>
          </p:cNvPr>
          <p:cNvSpPr/>
          <p:nvPr/>
        </p:nvSpPr>
        <p:spPr>
          <a:xfrm>
            <a:off x="2192394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5A9145FE-5C21-B24D-9B23-D4809110F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225900"/>
              </p:ext>
            </p:extLst>
          </p:nvPr>
        </p:nvGraphicFramePr>
        <p:xfrm>
          <a:off x="2204713" y="2641268"/>
          <a:ext cx="2207271" cy="101578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1578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3AEA63E8-7F45-634C-A4D7-7356D5093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156928"/>
              </p:ext>
            </p:extLst>
          </p:nvPr>
        </p:nvGraphicFramePr>
        <p:xfrm>
          <a:off x="2204713" y="5064181"/>
          <a:ext cx="2207271" cy="142960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42960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48240A31-9620-4A4A-B199-8A02A151D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330796"/>
              </p:ext>
            </p:extLst>
          </p:nvPr>
        </p:nvGraphicFramePr>
        <p:xfrm>
          <a:off x="2204713" y="3680483"/>
          <a:ext cx="2207271" cy="138369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8369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36AF8FA-564E-B647-8D9E-9362FD930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22784"/>
              </p:ext>
            </p:extLst>
          </p:nvPr>
        </p:nvGraphicFramePr>
        <p:xfrm>
          <a:off x="2204713" y="1505614"/>
          <a:ext cx="2207271" cy="11122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12226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0962DCB-1775-4249-83AF-1DD02CE191AD}"/>
              </a:ext>
            </a:extLst>
          </p:cNvPr>
          <p:cNvCxnSpPr/>
          <p:nvPr/>
        </p:nvCxnSpPr>
        <p:spPr>
          <a:xfrm>
            <a:off x="2204713" y="3657055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EA7781E-6101-C04B-8896-8C0CE37A56A5}"/>
              </a:ext>
            </a:extLst>
          </p:cNvPr>
          <p:cNvCxnSpPr/>
          <p:nvPr/>
        </p:nvCxnSpPr>
        <p:spPr>
          <a:xfrm>
            <a:off x="2204713" y="2617840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2335A95-0411-774D-856A-09686B24F287}"/>
              </a:ext>
            </a:extLst>
          </p:cNvPr>
          <p:cNvCxnSpPr/>
          <p:nvPr/>
        </p:nvCxnSpPr>
        <p:spPr>
          <a:xfrm>
            <a:off x="2189214" y="5064183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F5C408D-8D70-CE48-8B28-C1FB6E42A775}"/>
              </a:ext>
            </a:extLst>
          </p:cNvPr>
          <p:cNvSpPr/>
          <p:nvPr/>
        </p:nvSpPr>
        <p:spPr>
          <a:xfrm>
            <a:off x="4656625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F32D7E30-7960-6A47-95FF-8839398C2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27091"/>
              </p:ext>
            </p:extLst>
          </p:nvPr>
        </p:nvGraphicFramePr>
        <p:xfrm>
          <a:off x="4668944" y="1505613"/>
          <a:ext cx="2207271" cy="112616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616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A00A4C4F-1571-7948-9E3C-CC62CEB50C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183090"/>
              </p:ext>
            </p:extLst>
          </p:nvPr>
        </p:nvGraphicFramePr>
        <p:xfrm>
          <a:off x="4668944" y="2631780"/>
          <a:ext cx="2207271" cy="104302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4302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4AFBD49-D54A-2B45-B26F-BA3E4A8CC352}"/>
              </a:ext>
            </a:extLst>
          </p:cNvPr>
          <p:cNvCxnSpPr/>
          <p:nvPr/>
        </p:nvCxnSpPr>
        <p:spPr>
          <a:xfrm>
            <a:off x="4668944" y="3655719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E76648F-B39C-4F49-82D7-D11F1D5CD30A}"/>
              </a:ext>
            </a:extLst>
          </p:cNvPr>
          <p:cNvCxnSpPr/>
          <p:nvPr/>
        </p:nvCxnSpPr>
        <p:spPr>
          <a:xfrm>
            <a:off x="4668944" y="2612700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EACAF5A2-EF43-AB45-8B4C-249C512837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993598"/>
              </p:ext>
            </p:extLst>
          </p:nvPr>
        </p:nvGraphicFramePr>
        <p:xfrm>
          <a:off x="4668944" y="3674805"/>
          <a:ext cx="2207271" cy="138937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8937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837757BE-0D25-054E-8FFD-BEE0C0BBB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363574"/>
              </p:ext>
            </p:extLst>
          </p:nvPr>
        </p:nvGraphicFramePr>
        <p:xfrm>
          <a:off x="4668944" y="5083261"/>
          <a:ext cx="2207271" cy="141052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41052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6EFDDEC-DA4A-D24E-8866-04BDAB4FE4E0}"/>
              </a:ext>
            </a:extLst>
          </p:cNvPr>
          <p:cNvCxnSpPr/>
          <p:nvPr/>
        </p:nvCxnSpPr>
        <p:spPr>
          <a:xfrm>
            <a:off x="4653445" y="5064181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9D71736F-777E-3348-9B92-49DE613A90AF}"/>
              </a:ext>
            </a:extLst>
          </p:cNvPr>
          <p:cNvSpPr/>
          <p:nvPr/>
        </p:nvSpPr>
        <p:spPr>
          <a:xfrm>
            <a:off x="7105357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78E172B9-8F1D-B148-807F-12A2A27D4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362624"/>
              </p:ext>
            </p:extLst>
          </p:nvPr>
        </p:nvGraphicFramePr>
        <p:xfrm>
          <a:off x="7117676" y="1505613"/>
          <a:ext cx="2207271" cy="112616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616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56FAF756-14C9-464B-ACBE-003BCC060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196155"/>
              </p:ext>
            </p:extLst>
          </p:nvPr>
        </p:nvGraphicFramePr>
        <p:xfrm>
          <a:off x="7117676" y="2631780"/>
          <a:ext cx="2207271" cy="104302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4302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68F9CFB-C5B2-CF4A-961E-D64D7563826F}"/>
              </a:ext>
            </a:extLst>
          </p:cNvPr>
          <p:cNvCxnSpPr/>
          <p:nvPr/>
        </p:nvCxnSpPr>
        <p:spPr>
          <a:xfrm>
            <a:off x="7117676" y="3655719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10AD2B7F-7D55-DE46-A66F-D75149A8CD2B}"/>
              </a:ext>
            </a:extLst>
          </p:cNvPr>
          <p:cNvCxnSpPr/>
          <p:nvPr/>
        </p:nvCxnSpPr>
        <p:spPr>
          <a:xfrm>
            <a:off x="7117676" y="2612700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2FA7A961-6BD8-0643-9F51-9E3B06CA8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849477"/>
              </p:ext>
            </p:extLst>
          </p:nvPr>
        </p:nvGraphicFramePr>
        <p:xfrm>
          <a:off x="7117676" y="3674805"/>
          <a:ext cx="2207271" cy="138937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8937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49A186A9-46C2-9344-BA7D-A869DB95B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978907"/>
              </p:ext>
            </p:extLst>
          </p:nvPr>
        </p:nvGraphicFramePr>
        <p:xfrm>
          <a:off x="7117676" y="5083261"/>
          <a:ext cx="2207271" cy="141052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41052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6F740AB-AA8E-7A47-8F42-C88FF4FCDB56}"/>
              </a:ext>
            </a:extLst>
          </p:cNvPr>
          <p:cNvCxnSpPr/>
          <p:nvPr/>
        </p:nvCxnSpPr>
        <p:spPr>
          <a:xfrm>
            <a:off x="7102177" y="5064181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A3A0E35D-0C95-1549-97F0-4801A0250328}"/>
              </a:ext>
            </a:extLst>
          </p:cNvPr>
          <p:cNvSpPr/>
          <p:nvPr/>
        </p:nvSpPr>
        <p:spPr>
          <a:xfrm>
            <a:off x="9538591" y="1042738"/>
            <a:ext cx="2207271" cy="5578012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  <a:effectLst>
            <a:outerShdw blurRad="406400" dist="38100" dir="78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0" name="Table 69">
            <a:extLst>
              <a:ext uri="{FF2B5EF4-FFF2-40B4-BE49-F238E27FC236}">
                <a16:creationId xmlns:a16="http://schemas.microsoft.com/office/drawing/2014/main" id="{988BD51C-F869-3840-BAEE-D5F237C8C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915774"/>
              </p:ext>
            </p:extLst>
          </p:nvPr>
        </p:nvGraphicFramePr>
        <p:xfrm>
          <a:off x="9550910" y="1505613"/>
          <a:ext cx="2207271" cy="112616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126167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248C52CD-4CC2-714D-A73C-46633EA65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473531"/>
              </p:ext>
            </p:extLst>
          </p:nvPr>
        </p:nvGraphicFramePr>
        <p:xfrm>
          <a:off x="9550910" y="2631780"/>
          <a:ext cx="2207271" cy="104302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4302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2332552-8FE0-BD4A-B29D-9034B21133E5}"/>
              </a:ext>
            </a:extLst>
          </p:cNvPr>
          <p:cNvCxnSpPr/>
          <p:nvPr/>
        </p:nvCxnSpPr>
        <p:spPr>
          <a:xfrm>
            <a:off x="9550910" y="3655719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D1D189E-A2BE-A546-89DB-4F9292CDA5C5}"/>
              </a:ext>
            </a:extLst>
          </p:cNvPr>
          <p:cNvCxnSpPr/>
          <p:nvPr/>
        </p:nvCxnSpPr>
        <p:spPr>
          <a:xfrm>
            <a:off x="9550910" y="2612700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id="{80186BDB-2ECD-BC43-8E45-FA0F8DC51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312164"/>
              </p:ext>
            </p:extLst>
          </p:nvPr>
        </p:nvGraphicFramePr>
        <p:xfrm>
          <a:off x="9550910" y="3674805"/>
          <a:ext cx="2207271" cy="138937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8937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59B5D94D-356F-E24F-BD3F-7C868EB9D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256383"/>
              </p:ext>
            </p:extLst>
          </p:nvPr>
        </p:nvGraphicFramePr>
        <p:xfrm>
          <a:off x="9550910" y="5083261"/>
          <a:ext cx="2207271" cy="141052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41052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06D5C8F-92DF-2D4E-85DE-40CC28DD9330}"/>
              </a:ext>
            </a:extLst>
          </p:cNvPr>
          <p:cNvCxnSpPr/>
          <p:nvPr/>
        </p:nvCxnSpPr>
        <p:spPr>
          <a:xfrm>
            <a:off x="9535411" y="5064181"/>
            <a:ext cx="220727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AF9275BB-D864-C04A-8502-7570465C9AF1}"/>
              </a:ext>
            </a:extLst>
          </p:cNvPr>
          <p:cNvSpPr/>
          <p:nvPr/>
        </p:nvSpPr>
        <p:spPr>
          <a:xfrm>
            <a:off x="0" y="0"/>
            <a:ext cx="12192000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6849EC-65EE-2345-82A6-4632BB1DE1C9}"/>
              </a:ext>
            </a:extLst>
          </p:cNvPr>
          <p:cNvSpPr/>
          <p:nvPr/>
        </p:nvSpPr>
        <p:spPr>
          <a:xfrm>
            <a:off x="7090413" y="116237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1A2B36"/>
                </a:solidFill>
              </a:rPr>
              <a:t>Product Pricing &amp; Packaging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25127" y="1773756"/>
            <a:ext cx="83221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Package</a:t>
            </a:r>
            <a:endParaRPr lang="en-US" sz="1500" b="1" dirty="0">
              <a:solidFill>
                <a:srgbClr val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47343" y="3105835"/>
            <a:ext cx="61747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Price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47343" y="4457134"/>
            <a:ext cx="15965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Included Features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DC1E7D-66B5-2847-A5CB-5BA116D3FEAA}"/>
              </a:ext>
            </a:extLst>
          </p:cNvPr>
          <p:cNvSpPr/>
          <p:nvPr/>
        </p:nvSpPr>
        <p:spPr>
          <a:xfrm>
            <a:off x="348052" y="5778197"/>
            <a:ext cx="92557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Evidence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387E617-3CF3-E94B-999B-118698D9C35F}"/>
              </a:ext>
            </a:extLst>
          </p:cNvPr>
          <p:cNvSpPr/>
          <p:nvPr/>
        </p:nvSpPr>
        <p:spPr>
          <a:xfrm>
            <a:off x="464949" y="241034"/>
            <a:ext cx="958532" cy="958532"/>
          </a:xfrm>
          <a:prstGeom prst="ellipse">
            <a:avLst/>
          </a:prstGeom>
          <a:solidFill>
            <a:srgbClr val="421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Label">
            <a:extLst>
              <a:ext uri="{FF2B5EF4-FFF2-40B4-BE49-F238E27FC236}">
                <a16:creationId xmlns:a16="http://schemas.microsoft.com/office/drawing/2014/main" id="{0D41F6F0-6C84-5645-977A-749813B965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1981" y="380981"/>
            <a:ext cx="687209" cy="687209"/>
          </a:xfrm>
          <a:prstGeom prst="rect">
            <a:avLst/>
          </a:prstGeom>
        </p:spPr>
      </p:pic>
      <p:pic>
        <p:nvPicPr>
          <p:cNvPr id="3" name="Graphic 2" descr="Barcode">
            <a:extLst>
              <a:ext uri="{FF2B5EF4-FFF2-40B4-BE49-F238E27FC236}">
                <a16:creationId xmlns:a16="http://schemas.microsoft.com/office/drawing/2014/main" id="{13413372-F107-E242-84D6-1C118AE9C9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42249" y="1125651"/>
            <a:ext cx="297051" cy="297051"/>
          </a:xfrm>
          <a:prstGeom prst="rect">
            <a:avLst/>
          </a:prstGeom>
        </p:spPr>
      </p:pic>
      <p:pic>
        <p:nvPicPr>
          <p:cNvPr id="79" name="Graphic 78" descr="Barcode">
            <a:extLst>
              <a:ext uri="{FF2B5EF4-FFF2-40B4-BE49-F238E27FC236}">
                <a16:creationId xmlns:a16="http://schemas.microsoft.com/office/drawing/2014/main" id="{14122FB3-4D49-C341-A323-4C407267B3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06479" y="1125651"/>
            <a:ext cx="297051" cy="297051"/>
          </a:xfrm>
          <a:prstGeom prst="rect">
            <a:avLst/>
          </a:prstGeom>
        </p:spPr>
      </p:pic>
      <p:pic>
        <p:nvPicPr>
          <p:cNvPr id="80" name="Graphic 79" descr="Barcode">
            <a:extLst>
              <a:ext uri="{FF2B5EF4-FFF2-40B4-BE49-F238E27FC236}">
                <a16:creationId xmlns:a16="http://schemas.microsoft.com/office/drawing/2014/main" id="{FDCD819C-B6A6-4E40-A5FD-C794E88C2D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39713" y="1125651"/>
            <a:ext cx="297051" cy="297051"/>
          </a:xfrm>
          <a:prstGeom prst="rect">
            <a:avLst/>
          </a:prstGeom>
        </p:spPr>
      </p:pic>
      <p:pic>
        <p:nvPicPr>
          <p:cNvPr id="81" name="Graphic 80" descr="Barcode">
            <a:extLst>
              <a:ext uri="{FF2B5EF4-FFF2-40B4-BE49-F238E27FC236}">
                <a16:creationId xmlns:a16="http://schemas.microsoft.com/office/drawing/2014/main" id="{FBEEBB76-5DBC-474D-AE82-727C94F06C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72947" y="1125651"/>
            <a:ext cx="297051" cy="297051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1AE9B4B-74A0-2816-4D86-94DD0CE484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5400000">
            <a:off x="11497407" y="6110092"/>
            <a:ext cx="984740" cy="2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927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BD2E7BFB-661D-D94A-86AD-30A5DDF8B37E}"/>
              </a:ext>
            </a:extLst>
          </p:cNvPr>
          <p:cNvSpPr/>
          <p:nvPr/>
        </p:nvSpPr>
        <p:spPr>
          <a:xfrm>
            <a:off x="0" y="0"/>
            <a:ext cx="12192000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07237DAB-A044-0340-8E62-8AAC7BF5C21E}"/>
              </a:ext>
            </a:extLst>
          </p:cNvPr>
          <p:cNvSpPr/>
          <p:nvPr/>
        </p:nvSpPr>
        <p:spPr>
          <a:xfrm>
            <a:off x="9532274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01867DB-BCF7-8045-885E-C0BBE19F098B}"/>
              </a:ext>
            </a:extLst>
          </p:cNvPr>
          <p:cNvSpPr/>
          <p:nvPr/>
        </p:nvSpPr>
        <p:spPr>
          <a:xfrm>
            <a:off x="7085236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F42F0DEC-2921-5340-8967-69088272E985}"/>
              </a:ext>
            </a:extLst>
          </p:cNvPr>
          <p:cNvSpPr/>
          <p:nvPr/>
        </p:nvSpPr>
        <p:spPr>
          <a:xfrm>
            <a:off x="4646836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CC07BF8E-974B-3248-8294-824F0B04D3BD}"/>
              </a:ext>
            </a:extLst>
          </p:cNvPr>
          <p:cNvSpPr/>
          <p:nvPr/>
        </p:nvSpPr>
        <p:spPr>
          <a:xfrm>
            <a:off x="2192394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C240206-A91E-644E-934A-D46C63DDB103}"/>
              </a:ext>
            </a:extLst>
          </p:cNvPr>
          <p:cNvSpPr/>
          <p:nvPr/>
        </p:nvSpPr>
        <p:spPr>
          <a:xfrm>
            <a:off x="9532274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PROMO STRATEGY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52689283-A482-E44C-9E95-DD258C88E156}"/>
              </a:ext>
            </a:extLst>
          </p:cNvPr>
          <p:cNvSpPr/>
          <p:nvPr/>
        </p:nvSpPr>
        <p:spPr>
          <a:xfrm>
            <a:off x="7085236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TOPIC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FFEA93-E14F-0F46-85CB-565A85A7763D}"/>
              </a:ext>
            </a:extLst>
          </p:cNvPr>
          <p:cNvSpPr/>
          <p:nvPr/>
        </p:nvSpPr>
        <p:spPr>
          <a:xfrm>
            <a:off x="4646836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CONTENT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DBC2099-9CA1-EA40-816B-2F9D796E056F}"/>
              </a:ext>
            </a:extLst>
          </p:cNvPr>
          <p:cNvSpPr/>
          <p:nvPr/>
        </p:nvSpPr>
        <p:spPr>
          <a:xfrm>
            <a:off x="2204117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CHANNELS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6849EC-65EE-2345-82A6-4632BB1DE1C9}"/>
              </a:ext>
            </a:extLst>
          </p:cNvPr>
          <p:cNvSpPr/>
          <p:nvPr/>
        </p:nvSpPr>
        <p:spPr>
          <a:xfrm>
            <a:off x="7536899" y="92872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1A2B36"/>
                </a:solidFill>
              </a:rPr>
              <a:t>Lead-Gen Strategy Audit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47343" y="1510911"/>
            <a:ext cx="139653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Phase 1 </a:t>
            </a:r>
            <a:br>
              <a:rPr lang="en-US" sz="2800" dirty="0"/>
            </a:br>
            <a:r>
              <a:rPr lang="en-US" sz="1700" i="1" dirty="0"/>
              <a:t>AWARENESS</a:t>
            </a:r>
            <a:r>
              <a:rPr lang="en-US" i="1" dirty="0"/>
              <a:t> </a:t>
            </a:r>
            <a:endParaRPr lang="en-US" sz="1500" i="1" dirty="0">
              <a:solidFill>
                <a:srgbClr val="000000"/>
              </a:solidFill>
            </a:endParaRP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E6D43D0-6F64-644F-B59A-D0851DEED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424801"/>
              </p:ext>
            </p:extLst>
          </p:nvPr>
        </p:nvGraphicFramePr>
        <p:xfrm>
          <a:off x="220471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C7968B7E-46AA-0E4F-B9BA-8469383BF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45065"/>
              </p:ext>
            </p:extLst>
          </p:nvPr>
        </p:nvGraphicFramePr>
        <p:xfrm>
          <a:off x="464756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153FC32D-F269-7546-B56C-EF9833F69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881725"/>
              </p:ext>
            </p:extLst>
          </p:nvPr>
        </p:nvGraphicFramePr>
        <p:xfrm>
          <a:off x="709041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9AC99472-14BB-8341-A815-4423118FC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24901"/>
              </p:ext>
            </p:extLst>
          </p:nvPr>
        </p:nvGraphicFramePr>
        <p:xfrm>
          <a:off x="953326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237D72EC-69E9-914B-8345-0F72D8DE6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280123"/>
              </p:ext>
            </p:extLst>
          </p:nvPr>
        </p:nvGraphicFramePr>
        <p:xfrm>
          <a:off x="219239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9C2A44AD-228C-EB46-A58E-D2DC4D7BB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983004"/>
              </p:ext>
            </p:extLst>
          </p:nvPr>
        </p:nvGraphicFramePr>
        <p:xfrm>
          <a:off x="463524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8E55B37B-575B-0746-9BC3-BC3C9D5372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791536"/>
              </p:ext>
            </p:extLst>
          </p:nvPr>
        </p:nvGraphicFramePr>
        <p:xfrm>
          <a:off x="707809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842DAB64-B51F-E74F-B2B0-AC7F9A494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11071"/>
              </p:ext>
            </p:extLst>
          </p:nvPr>
        </p:nvGraphicFramePr>
        <p:xfrm>
          <a:off x="952094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0C0AABF3-3D00-EF41-AE54-509EF1691A60}"/>
              </a:ext>
            </a:extLst>
          </p:cNvPr>
          <p:cNvSpPr/>
          <p:nvPr/>
        </p:nvSpPr>
        <p:spPr>
          <a:xfrm>
            <a:off x="347343" y="4122822"/>
            <a:ext cx="139653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Phase 2 </a:t>
            </a:r>
            <a:br>
              <a:rPr lang="en-US" sz="2800" dirty="0"/>
            </a:br>
            <a:r>
              <a:rPr lang="en-US" sz="1700" i="1" dirty="0"/>
              <a:t>ENGAGE</a:t>
            </a:r>
            <a:r>
              <a:rPr lang="en-US" i="1" dirty="0"/>
              <a:t> </a:t>
            </a:r>
            <a:endParaRPr lang="en-US" sz="1500" i="1" dirty="0">
              <a:solidFill>
                <a:srgbClr val="00000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0875616-F21B-F24D-A7BF-1E0E9DF6F11F}"/>
              </a:ext>
            </a:extLst>
          </p:cNvPr>
          <p:cNvSpPr/>
          <p:nvPr/>
        </p:nvSpPr>
        <p:spPr>
          <a:xfrm>
            <a:off x="464949" y="241034"/>
            <a:ext cx="958532" cy="958532"/>
          </a:xfrm>
          <a:prstGeom prst="ellipse">
            <a:avLst/>
          </a:prstGeom>
          <a:solidFill>
            <a:srgbClr val="421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Business Growth">
            <a:extLst>
              <a:ext uri="{FF2B5EF4-FFF2-40B4-BE49-F238E27FC236}">
                <a16:creationId xmlns:a16="http://schemas.microsoft.com/office/drawing/2014/main" id="{0B94B9D6-C814-5B43-90B3-A8B281A93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8934" y="387365"/>
            <a:ext cx="665870" cy="66587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DF57316-A18B-4DA7-73BA-C64D3F4D9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5400000">
            <a:off x="11497407" y="6110092"/>
            <a:ext cx="984740" cy="2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33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BD2E7BFB-661D-D94A-86AD-30A5DDF8B37E}"/>
              </a:ext>
            </a:extLst>
          </p:cNvPr>
          <p:cNvSpPr/>
          <p:nvPr/>
        </p:nvSpPr>
        <p:spPr>
          <a:xfrm>
            <a:off x="0" y="0"/>
            <a:ext cx="12192000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07237DAB-A044-0340-8E62-8AAC7BF5C21E}"/>
              </a:ext>
            </a:extLst>
          </p:cNvPr>
          <p:cNvSpPr/>
          <p:nvPr/>
        </p:nvSpPr>
        <p:spPr>
          <a:xfrm>
            <a:off x="9520551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01867DB-BCF7-8045-885E-C0BBE19F098B}"/>
              </a:ext>
            </a:extLst>
          </p:cNvPr>
          <p:cNvSpPr/>
          <p:nvPr/>
        </p:nvSpPr>
        <p:spPr>
          <a:xfrm>
            <a:off x="7085236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F42F0DEC-2921-5340-8967-69088272E985}"/>
              </a:ext>
            </a:extLst>
          </p:cNvPr>
          <p:cNvSpPr/>
          <p:nvPr/>
        </p:nvSpPr>
        <p:spPr>
          <a:xfrm>
            <a:off x="4646836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CC07BF8E-974B-3248-8294-824F0B04D3BD}"/>
              </a:ext>
            </a:extLst>
          </p:cNvPr>
          <p:cNvSpPr/>
          <p:nvPr/>
        </p:nvSpPr>
        <p:spPr>
          <a:xfrm>
            <a:off x="2192394" y="4106780"/>
            <a:ext cx="2207271" cy="2513970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C240206-A91E-644E-934A-D46C63DDB103}"/>
              </a:ext>
            </a:extLst>
          </p:cNvPr>
          <p:cNvSpPr/>
          <p:nvPr/>
        </p:nvSpPr>
        <p:spPr>
          <a:xfrm>
            <a:off x="9532274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FFE8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PROMO STRATEGY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52689283-A482-E44C-9E95-DD258C88E156}"/>
              </a:ext>
            </a:extLst>
          </p:cNvPr>
          <p:cNvSpPr/>
          <p:nvPr/>
        </p:nvSpPr>
        <p:spPr>
          <a:xfrm>
            <a:off x="7085236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45E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TOPIC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FFEA93-E14F-0F46-85CB-565A85A7763D}"/>
              </a:ext>
            </a:extLst>
          </p:cNvPr>
          <p:cNvSpPr/>
          <p:nvPr/>
        </p:nvSpPr>
        <p:spPr>
          <a:xfrm>
            <a:off x="4646836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6E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CONTENT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DBC2099-9CA1-EA40-816B-2F9D796E056F}"/>
              </a:ext>
            </a:extLst>
          </p:cNvPr>
          <p:cNvSpPr/>
          <p:nvPr/>
        </p:nvSpPr>
        <p:spPr>
          <a:xfrm>
            <a:off x="2204117" y="1053235"/>
            <a:ext cx="2207271" cy="2812913"/>
          </a:xfrm>
          <a:prstGeom prst="roundRect">
            <a:avLst>
              <a:gd name="adj" fmla="val 6492"/>
            </a:avLst>
          </a:prstGeom>
          <a:solidFill>
            <a:srgbClr val="B8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1A2B36"/>
                </a:solidFill>
              </a:rPr>
              <a:t>CHANNELS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6849EC-65EE-2345-82A6-4632BB1DE1C9}"/>
              </a:ext>
            </a:extLst>
          </p:cNvPr>
          <p:cNvSpPr/>
          <p:nvPr/>
        </p:nvSpPr>
        <p:spPr>
          <a:xfrm>
            <a:off x="7536899" y="92872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1A2B36"/>
                </a:solidFill>
              </a:rPr>
              <a:t>Lead-Gen Strategy Audit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47343" y="1510911"/>
            <a:ext cx="169713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Phase 3 </a:t>
            </a:r>
            <a:br>
              <a:rPr lang="en-US" sz="2800" dirty="0"/>
            </a:br>
            <a:r>
              <a:rPr lang="en-US" sz="1700" i="1" dirty="0"/>
              <a:t>CONSIDERATION</a:t>
            </a:r>
            <a:r>
              <a:rPr lang="en-US" i="1" dirty="0"/>
              <a:t> </a:t>
            </a:r>
            <a:endParaRPr lang="en-US" sz="1500" i="1" dirty="0">
              <a:solidFill>
                <a:srgbClr val="000000"/>
              </a:solidFill>
            </a:endParaRP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E6D43D0-6F64-644F-B59A-D0851DEED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368"/>
              </p:ext>
            </p:extLst>
          </p:nvPr>
        </p:nvGraphicFramePr>
        <p:xfrm>
          <a:off x="220471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C7968B7E-46AA-0E4F-B9BA-8469383BF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521571"/>
              </p:ext>
            </p:extLst>
          </p:nvPr>
        </p:nvGraphicFramePr>
        <p:xfrm>
          <a:off x="464756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153FC32D-F269-7546-B56C-EF9833F69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23130"/>
              </p:ext>
            </p:extLst>
          </p:nvPr>
        </p:nvGraphicFramePr>
        <p:xfrm>
          <a:off x="709041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9AC99472-14BB-8341-A815-4423118FC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70973"/>
              </p:ext>
            </p:extLst>
          </p:nvPr>
        </p:nvGraphicFramePr>
        <p:xfrm>
          <a:off x="9533263" y="1527059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237D72EC-69E9-914B-8345-0F72D8DE6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903972"/>
              </p:ext>
            </p:extLst>
          </p:nvPr>
        </p:nvGraphicFramePr>
        <p:xfrm>
          <a:off x="219239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</a:rPr>
                        <a:t>-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9C2A44AD-228C-EB46-A58E-D2DC4D7BB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505927"/>
              </p:ext>
            </p:extLst>
          </p:nvPr>
        </p:nvGraphicFramePr>
        <p:xfrm>
          <a:off x="463524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8E55B37B-575B-0746-9BC3-BC3C9D5372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104876"/>
              </p:ext>
            </p:extLst>
          </p:nvPr>
        </p:nvGraphicFramePr>
        <p:xfrm>
          <a:off x="707809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842DAB64-B51F-E74F-B2B0-AC7F9A494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773014"/>
              </p:ext>
            </p:extLst>
          </p:nvPr>
        </p:nvGraphicFramePr>
        <p:xfrm>
          <a:off x="9520944" y="4219928"/>
          <a:ext cx="2207271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7271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2208945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endParaRPr lang="en-US" sz="1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0C0AABF3-3D00-EF41-AE54-509EF1691A60}"/>
              </a:ext>
            </a:extLst>
          </p:cNvPr>
          <p:cNvSpPr/>
          <p:nvPr/>
        </p:nvSpPr>
        <p:spPr>
          <a:xfrm>
            <a:off x="347343" y="4122822"/>
            <a:ext cx="139653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Phase 4 </a:t>
            </a:r>
            <a:br>
              <a:rPr lang="en-US" sz="2800" dirty="0"/>
            </a:br>
            <a:r>
              <a:rPr lang="en-US" sz="1700" i="1" dirty="0"/>
              <a:t>DECISION </a:t>
            </a:r>
            <a:endParaRPr lang="en-US" sz="1700" i="1" dirty="0">
              <a:solidFill>
                <a:srgbClr val="00000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0875616-F21B-F24D-A7BF-1E0E9DF6F11F}"/>
              </a:ext>
            </a:extLst>
          </p:cNvPr>
          <p:cNvSpPr/>
          <p:nvPr/>
        </p:nvSpPr>
        <p:spPr>
          <a:xfrm>
            <a:off x="464949" y="241034"/>
            <a:ext cx="958532" cy="958532"/>
          </a:xfrm>
          <a:prstGeom prst="ellipse">
            <a:avLst/>
          </a:prstGeom>
          <a:solidFill>
            <a:srgbClr val="421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Business Growth">
            <a:extLst>
              <a:ext uri="{FF2B5EF4-FFF2-40B4-BE49-F238E27FC236}">
                <a16:creationId xmlns:a16="http://schemas.microsoft.com/office/drawing/2014/main" id="{0B94B9D6-C814-5B43-90B3-A8B281A93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8934" y="387365"/>
            <a:ext cx="665870" cy="66587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9A4705B7-D19F-8FD8-CB6E-D8E8E357A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5400000">
            <a:off x="11497407" y="6110092"/>
            <a:ext cx="984740" cy="23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95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9044" y="2120474"/>
            <a:ext cx="8113888" cy="1590194"/>
          </a:xfrm>
        </p:spPr>
        <p:txBody>
          <a:bodyPr anchor="t">
            <a:normAutofit/>
          </a:bodyPr>
          <a:lstStyle/>
          <a:p>
            <a:pPr algn="l"/>
            <a:r>
              <a:rPr lang="en-US" sz="4400" b="1" dirty="0">
                <a:solidFill>
                  <a:srgbClr val="1A2B36"/>
                </a:solidFill>
                <a:latin typeface="+mn-lt"/>
              </a:rPr>
              <a:t>Reinvent the way </a:t>
            </a:r>
            <a:br>
              <a:rPr lang="en-US" sz="4400" b="1" dirty="0">
                <a:latin typeface="+mn-lt"/>
              </a:rPr>
            </a:br>
            <a:r>
              <a:rPr lang="en-US" sz="4400" b="1" dirty="0">
                <a:solidFill>
                  <a:srgbClr val="1A2B36"/>
                </a:solidFill>
                <a:latin typeface="+mn-lt"/>
              </a:rPr>
              <a:t>you compete.</a:t>
            </a:r>
            <a:endParaRPr lang="en-US" sz="4400" dirty="0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5958738" y="3426255"/>
            <a:ext cx="2596445" cy="58830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solidFill>
                  <a:srgbClr val="1A2B36"/>
                </a:solidFill>
              </a:rPr>
              <a:t>www.kompyte.com</a:t>
            </a:r>
            <a:endParaRPr lang="en-US" sz="2000" dirty="0">
              <a:solidFill>
                <a:srgbClr val="1A2B36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34D3037-165B-4F06-40BD-DD8C8191EE5A}"/>
              </a:ext>
            </a:extLst>
          </p:cNvPr>
          <p:cNvSpPr/>
          <p:nvPr/>
        </p:nvSpPr>
        <p:spPr>
          <a:xfrm>
            <a:off x="6229513" y="4084407"/>
            <a:ext cx="1863969" cy="621321"/>
          </a:xfrm>
          <a:prstGeom prst="roundRect">
            <a:avLst/>
          </a:prstGeom>
          <a:solidFill>
            <a:srgbClr val="FF642D"/>
          </a:solidFill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a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 a demo</a:t>
            </a:r>
            <a:endParaRPr lang="en-US">
              <a:solidFill>
                <a:schemeClr val="bg1"/>
              </a:solidFill>
              <a:ea typeface="Calibri"/>
              <a:cs typeface="Calibri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05111ED-782B-E037-396A-D0CBF1F2968C}"/>
              </a:ext>
            </a:extLst>
          </p:cNvPr>
          <p:cNvGrpSpPr/>
          <p:nvPr/>
        </p:nvGrpSpPr>
        <p:grpSpPr>
          <a:xfrm>
            <a:off x="-1" y="697519"/>
            <a:ext cx="5257801" cy="4882664"/>
            <a:chOff x="-1" y="697519"/>
            <a:chExt cx="5257801" cy="488266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5F2D5F-78CA-DDD8-F4B8-C3B249FACBFF}"/>
                </a:ext>
              </a:extLst>
            </p:cNvPr>
            <p:cNvSpPr/>
            <p:nvPr/>
          </p:nvSpPr>
          <p:spPr>
            <a:xfrm>
              <a:off x="-1" y="1853941"/>
              <a:ext cx="3636977" cy="2965178"/>
            </a:xfrm>
            <a:prstGeom prst="rect">
              <a:avLst/>
            </a:prstGeom>
            <a:solidFill>
              <a:srgbClr val="FF642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928EEB0-A6C4-A564-EB7E-167D729085AB}"/>
                </a:ext>
              </a:extLst>
            </p:cNvPr>
            <p:cNvSpPr/>
            <p:nvPr/>
          </p:nvSpPr>
          <p:spPr>
            <a:xfrm>
              <a:off x="4289259" y="1656265"/>
              <a:ext cx="968541" cy="968624"/>
            </a:xfrm>
            <a:prstGeom prst="ellipse">
              <a:avLst/>
            </a:prstGeom>
            <a:solidFill>
              <a:srgbClr val="6EDB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FA0F68D-1424-2516-C0A5-1939F82AB806}"/>
                </a:ext>
              </a:extLst>
            </p:cNvPr>
            <p:cNvSpPr/>
            <p:nvPr/>
          </p:nvSpPr>
          <p:spPr>
            <a:xfrm>
              <a:off x="2184161" y="4453416"/>
              <a:ext cx="1136554" cy="1126767"/>
            </a:xfrm>
            <a:prstGeom prst="ellipse">
              <a:avLst/>
            </a:prstGeom>
            <a:solidFill>
              <a:srgbClr val="45E0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E7C0010-6CDF-CC3C-2269-4FBA115C9647}"/>
                </a:ext>
              </a:extLst>
            </p:cNvPr>
            <p:cNvSpPr/>
            <p:nvPr/>
          </p:nvSpPr>
          <p:spPr>
            <a:xfrm>
              <a:off x="3933462" y="4018520"/>
              <a:ext cx="1077257" cy="1116884"/>
            </a:xfrm>
            <a:prstGeom prst="ellipse">
              <a:avLst/>
            </a:prstGeom>
            <a:solidFill>
              <a:srgbClr val="B88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5C83322-7047-29B9-D0ED-FDE732E571D6}"/>
                </a:ext>
              </a:extLst>
            </p:cNvPr>
            <p:cNvSpPr/>
            <p:nvPr/>
          </p:nvSpPr>
          <p:spPr>
            <a:xfrm>
              <a:off x="1482457" y="697519"/>
              <a:ext cx="1838254" cy="1917482"/>
            </a:xfrm>
            <a:prstGeom prst="ellipse">
              <a:avLst/>
            </a:prstGeom>
            <a:solidFill>
              <a:srgbClr val="FFE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61F14F5-A31A-9AB0-431B-02E74566459A}"/>
                </a:ext>
              </a:extLst>
            </p:cNvPr>
            <p:cNvSpPr/>
            <p:nvPr/>
          </p:nvSpPr>
          <p:spPr>
            <a:xfrm>
              <a:off x="2046239" y="1855141"/>
              <a:ext cx="2963042" cy="2963295"/>
            </a:xfrm>
            <a:prstGeom prst="ellipse">
              <a:avLst/>
            </a:prstGeom>
            <a:solidFill>
              <a:srgbClr val="4219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2B36"/>
                </a:solidFill>
              </a:endParaRPr>
            </a:p>
          </p:txBody>
        </p:sp>
        <p:pic>
          <p:nvPicPr>
            <p:cNvPr id="31" name="Picture 31" descr="Logo&#10;&#10;Description automatically generated">
              <a:extLst>
                <a:ext uri="{FF2B5EF4-FFF2-40B4-BE49-F238E27FC236}">
                  <a16:creationId xmlns:a16="http://schemas.microsoft.com/office/drawing/2014/main" id="{2B9327E7-9AFF-DD3C-545F-DA1EA9159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5492" y="2638070"/>
              <a:ext cx="1402341" cy="14134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20385</TotalTime>
  <Words>269</Words>
  <Application>Microsoft Office PowerPoint</Application>
  <PresentationFormat>Widescreen</PresentationFormat>
  <Paragraphs>194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Go-to-Market Strategy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Reinvent the way  you compete.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Win-Loss Battle Card Template</dc:title>
  <dc:subject/>
  <dc:creator>Konstantina</dc:creator>
  <cp:keywords>Win-Loss Battle Card Template</cp:keywords>
  <dc:description/>
  <cp:lastModifiedBy>Konstantina</cp:lastModifiedBy>
  <cp:revision>394</cp:revision>
  <cp:lastPrinted>2020-02-21T15:56:25Z</cp:lastPrinted>
  <dcterms:created xsi:type="dcterms:W3CDTF">2019-09-12T10:29:18Z</dcterms:created>
  <dcterms:modified xsi:type="dcterms:W3CDTF">2023-05-09T11:05:35Z</dcterms:modified>
  <cp:category/>
</cp:coreProperties>
</file>