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95" r:id="rId2"/>
    <p:sldId id="333" r:id="rId3"/>
    <p:sldId id="257" r:id="rId4"/>
    <p:sldId id="340" r:id="rId5"/>
    <p:sldId id="341" r:id="rId6"/>
    <p:sldId id="344" r:id="rId7"/>
    <p:sldId id="331" r:id="rId8"/>
    <p:sldId id="342" r:id="rId9"/>
    <p:sldId id="343" r:id="rId10"/>
    <p:sldId id="33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32D"/>
    <a:srgbClr val="FF788E"/>
    <a:srgbClr val="FFE84E"/>
    <a:srgbClr val="6D30C8"/>
    <a:srgbClr val="FFF3B5"/>
    <a:srgbClr val="EDFFA8"/>
    <a:srgbClr val="C7F973"/>
    <a:srgbClr val="421983"/>
    <a:srgbClr val="0DC4F4"/>
    <a:srgbClr val="45E0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25F8AA-36BF-916D-B8D9-CB6644220E3C}" v="132" dt="2023-02-21T16:52:27.854"/>
    <p1510:client id="{BEB7A658-EE87-D3D0-9CF4-19DD44B29DD2}" v="20" dt="2023-02-21T13:27:23.043"/>
    <p1510:client id="{F41E6DFA-D8FC-405A-AB60-850E34D8857B}" v="3" dt="2023-02-20T16:49:43.6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8E80AD-5C59-7045-875F-4FCFFD6D74FB}" type="datetimeFigureOut">
              <a:rPr lang="en-US" smtClean="0"/>
              <a:t>2/21/2023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4DF9514-045F-D241-823C-875018C1AD47}" type="slidenum">
              <a:rPr lang="en-US" smtClean="0"/>
              <a:t>‹#›</a:t>
            </a:fld>
            <a:endParaRPr lang="en-US"/>
          </a:p>
        </p:txBody>
      </p:sp>
    </p:spTree>
    <p:extLst>
      <p:ext uri="{BB962C8B-B14F-4D97-AF65-F5344CB8AC3E}">
        <p14:creationId xmlns:p14="http://schemas.microsoft.com/office/powerpoint/2010/main" val="8623462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FC9980-E1AA-A34A-BB87-5D88F2F6CCF6}" type="datetimeFigureOut">
              <a:rPr lang="en-US" smtClean="0"/>
              <a:t>2/21/2023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11A45B-6DEB-D146-9F4A-743A56AC409E}" type="slidenum">
              <a:rPr lang="en-US" smtClean="0"/>
              <a:t>‹#›</a:t>
            </a:fld>
            <a:endParaRPr lang="en-US"/>
          </a:p>
        </p:txBody>
      </p:sp>
    </p:spTree>
    <p:extLst>
      <p:ext uri="{BB962C8B-B14F-4D97-AF65-F5344CB8AC3E}">
        <p14:creationId xmlns:p14="http://schemas.microsoft.com/office/powerpoint/2010/main" val="806701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11A45B-6DEB-D146-9F4A-743A56AC409E}" type="slidenum">
              <a:rPr lang="en-US" smtClean="0"/>
              <a:t>1</a:t>
            </a:fld>
            <a:endParaRPr lang="en-US"/>
          </a:p>
        </p:txBody>
      </p:sp>
    </p:spTree>
    <p:extLst>
      <p:ext uri="{BB962C8B-B14F-4D97-AF65-F5344CB8AC3E}">
        <p14:creationId xmlns:p14="http://schemas.microsoft.com/office/powerpoint/2010/main" val="455919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11A45B-6DEB-D146-9F4A-743A56AC409E}" type="slidenum">
              <a:rPr lang="en-US" smtClean="0"/>
              <a:t>3</a:t>
            </a:fld>
            <a:endParaRPr lang="en-US"/>
          </a:p>
        </p:txBody>
      </p:sp>
    </p:spTree>
    <p:extLst>
      <p:ext uri="{BB962C8B-B14F-4D97-AF65-F5344CB8AC3E}">
        <p14:creationId xmlns:p14="http://schemas.microsoft.com/office/powerpoint/2010/main" val="838855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11A45B-6DEB-D146-9F4A-743A56AC409E}" type="slidenum">
              <a:rPr lang="en-US" smtClean="0"/>
              <a:t>4</a:t>
            </a:fld>
            <a:endParaRPr lang="en-US"/>
          </a:p>
        </p:txBody>
      </p:sp>
    </p:spTree>
    <p:extLst>
      <p:ext uri="{BB962C8B-B14F-4D97-AF65-F5344CB8AC3E}">
        <p14:creationId xmlns:p14="http://schemas.microsoft.com/office/powerpoint/2010/main" val="4074755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11A45B-6DEB-D146-9F4A-743A56AC409E}" type="slidenum">
              <a:rPr lang="en-US" smtClean="0"/>
              <a:t>5</a:t>
            </a:fld>
            <a:endParaRPr lang="en-US"/>
          </a:p>
        </p:txBody>
      </p:sp>
    </p:spTree>
    <p:extLst>
      <p:ext uri="{BB962C8B-B14F-4D97-AF65-F5344CB8AC3E}">
        <p14:creationId xmlns:p14="http://schemas.microsoft.com/office/powerpoint/2010/main" val="3233967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11A45B-6DEB-D146-9F4A-743A56AC409E}" type="slidenum">
              <a:rPr lang="en-US" smtClean="0"/>
              <a:t>6</a:t>
            </a:fld>
            <a:endParaRPr lang="en-US"/>
          </a:p>
        </p:txBody>
      </p:sp>
    </p:spTree>
    <p:extLst>
      <p:ext uri="{BB962C8B-B14F-4D97-AF65-F5344CB8AC3E}">
        <p14:creationId xmlns:p14="http://schemas.microsoft.com/office/powerpoint/2010/main" val="2485282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11A45B-6DEB-D146-9F4A-743A56AC409E}" type="slidenum">
              <a:rPr lang="en-US" smtClean="0"/>
              <a:t>8</a:t>
            </a:fld>
            <a:endParaRPr lang="en-US"/>
          </a:p>
        </p:txBody>
      </p:sp>
    </p:spTree>
    <p:extLst>
      <p:ext uri="{BB962C8B-B14F-4D97-AF65-F5344CB8AC3E}">
        <p14:creationId xmlns:p14="http://schemas.microsoft.com/office/powerpoint/2010/main" val="2358143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11A45B-6DEB-D146-9F4A-743A56AC409E}" type="slidenum">
              <a:rPr lang="en-US" smtClean="0"/>
              <a:t>9</a:t>
            </a:fld>
            <a:endParaRPr lang="en-US"/>
          </a:p>
        </p:txBody>
      </p:sp>
    </p:spTree>
    <p:extLst>
      <p:ext uri="{BB962C8B-B14F-4D97-AF65-F5344CB8AC3E}">
        <p14:creationId xmlns:p14="http://schemas.microsoft.com/office/powerpoint/2010/main" val="2281439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2002042-3B78-0946-ACF0-041890BDB541}" type="datetimeFigureOut">
              <a:rPr lang="en-US" smtClean="0"/>
              <a:t>2/21/2023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82E992-8D6E-A646-9EFB-837993F8C91B}" type="slidenum">
              <a:rPr lang="en-US" smtClean="0"/>
              <a:t>‹#›</a:t>
            </a:fld>
            <a:endParaRPr lang="en-US"/>
          </a:p>
        </p:txBody>
      </p:sp>
    </p:spTree>
    <p:extLst>
      <p:ext uri="{BB962C8B-B14F-4D97-AF65-F5344CB8AC3E}">
        <p14:creationId xmlns:p14="http://schemas.microsoft.com/office/powerpoint/2010/main" val="252620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2002042-3B78-0946-ACF0-041890BDB541}" type="datetimeFigureOut">
              <a:rPr lang="en-US" smtClean="0"/>
              <a:t>2/21/2023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82E992-8D6E-A646-9EFB-837993F8C91B}" type="slidenum">
              <a:rPr lang="en-US" smtClean="0"/>
              <a:t>‹#›</a:t>
            </a:fld>
            <a:endParaRPr lang="en-US"/>
          </a:p>
        </p:txBody>
      </p:sp>
    </p:spTree>
    <p:extLst>
      <p:ext uri="{BB962C8B-B14F-4D97-AF65-F5344CB8AC3E}">
        <p14:creationId xmlns:p14="http://schemas.microsoft.com/office/powerpoint/2010/main" val="1648750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2002042-3B78-0946-ACF0-041890BDB541}" type="datetimeFigureOut">
              <a:rPr lang="en-US" smtClean="0"/>
              <a:t>2/21/2023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82E992-8D6E-A646-9EFB-837993F8C91B}" type="slidenum">
              <a:rPr lang="en-US" smtClean="0"/>
              <a:t>‹#›</a:t>
            </a:fld>
            <a:endParaRPr lang="en-US"/>
          </a:p>
        </p:txBody>
      </p:sp>
    </p:spTree>
    <p:extLst>
      <p:ext uri="{BB962C8B-B14F-4D97-AF65-F5344CB8AC3E}">
        <p14:creationId xmlns:p14="http://schemas.microsoft.com/office/powerpoint/2010/main" val="1562324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2002042-3B78-0946-ACF0-041890BDB541}" type="datetimeFigureOut">
              <a:rPr lang="en-US" smtClean="0"/>
              <a:t>2/21/2023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82E992-8D6E-A646-9EFB-837993F8C91B}" type="slidenum">
              <a:rPr lang="en-US" smtClean="0"/>
              <a:t>‹#›</a:t>
            </a:fld>
            <a:endParaRPr lang="en-US"/>
          </a:p>
        </p:txBody>
      </p:sp>
    </p:spTree>
    <p:extLst>
      <p:ext uri="{BB962C8B-B14F-4D97-AF65-F5344CB8AC3E}">
        <p14:creationId xmlns:p14="http://schemas.microsoft.com/office/powerpoint/2010/main" val="211909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002042-3B78-0946-ACF0-041890BDB541}" type="datetimeFigureOut">
              <a:rPr lang="en-US" smtClean="0"/>
              <a:t>2/21/2023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82E992-8D6E-A646-9EFB-837993F8C91B}" type="slidenum">
              <a:rPr lang="en-US" smtClean="0"/>
              <a:t>‹#›</a:t>
            </a:fld>
            <a:endParaRPr lang="en-US"/>
          </a:p>
        </p:txBody>
      </p:sp>
    </p:spTree>
    <p:extLst>
      <p:ext uri="{BB962C8B-B14F-4D97-AF65-F5344CB8AC3E}">
        <p14:creationId xmlns:p14="http://schemas.microsoft.com/office/powerpoint/2010/main" val="1033768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2002042-3B78-0946-ACF0-041890BDB541}" type="datetimeFigureOut">
              <a:rPr lang="en-US" smtClean="0"/>
              <a:t>2/21/2023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82E992-8D6E-A646-9EFB-837993F8C91B}" type="slidenum">
              <a:rPr lang="en-US" smtClean="0"/>
              <a:t>‹#›</a:t>
            </a:fld>
            <a:endParaRPr lang="en-US"/>
          </a:p>
        </p:txBody>
      </p:sp>
    </p:spTree>
    <p:extLst>
      <p:ext uri="{BB962C8B-B14F-4D97-AF65-F5344CB8AC3E}">
        <p14:creationId xmlns:p14="http://schemas.microsoft.com/office/powerpoint/2010/main" val="1409987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2002042-3B78-0946-ACF0-041890BDB541}" type="datetimeFigureOut">
              <a:rPr lang="en-US" smtClean="0"/>
              <a:t>2/21/2023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82E992-8D6E-A646-9EFB-837993F8C91B}" type="slidenum">
              <a:rPr lang="en-US" smtClean="0"/>
              <a:t>‹#›</a:t>
            </a:fld>
            <a:endParaRPr lang="en-US"/>
          </a:p>
        </p:txBody>
      </p:sp>
    </p:spTree>
    <p:extLst>
      <p:ext uri="{BB962C8B-B14F-4D97-AF65-F5344CB8AC3E}">
        <p14:creationId xmlns:p14="http://schemas.microsoft.com/office/powerpoint/2010/main" val="185699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2002042-3B78-0946-ACF0-041890BDB541}" type="datetimeFigureOut">
              <a:rPr lang="en-US" smtClean="0"/>
              <a:t>2/21/2023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82E992-8D6E-A646-9EFB-837993F8C91B}" type="slidenum">
              <a:rPr lang="en-US" smtClean="0"/>
              <a:t>‹#›</a:t>
            </a:fld>
            <a:endParaRPr lang="en-US"/>
          </a:p>
        </p:txBody>
      </p:sp>
    </p:spTree>
    <p:extLst>
      <p:ext uri="{BB962C8B-B14F-4D97-AF65-F5344CB8AC3E}">
        <p14:creationId xmlns:p14="http://schemas.microsoft.com/office/powerpoint/2010/main" val="764765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002042-3B78-0946-ACF0-041890BDB541}" type="datetimeFigureOut">
              <a:rPr lang="en-US" smtClean="0"/>
              <a:t>2/21/2023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82E992-8D6E-A646-9EFB-837993F8C91B}" type="slidenum">
              <a:rPr lang="en-US" smtClean="0"/>
              <a:t>‹#›</a:t>
            </a:fld>
            <a:endParaRPr lang="en-US"/>
          </a:p>
        </p:txBody>
      </p:sp>
    </p:spTree>
    <p:extLst>
      <p:ext uri="{BB962C8B-B14F-4D97-AF65-F5344CB8AC3E}">
        <p14:creationId xmlns:p14="http://schemas.microsoft.com/office/powerpoint/2010/main" val="731324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002042-3B78-0946-ACF0-041890BDB541}" type="datetimeFigureOut">
              <a:rPr lang="en-US" smtClean="0"/>
              <a:t>2/21/2023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82E992-8D6E-A646-9EFB-837993F8C91B}" type="slidenum">
              <a:rPr lang="en-US" smtClean="0"/>
              <a:t>‹#›</a:t>
            </a:fld>
            <a:endParaRPr lang="en-US"/>
          </a:p>
        </p:txBody>
      </p:sp>
    </p:spTree>
    <p:extLst>
      <p:ext uri="{BB962C8B-B14F-4D97-AF65-F5344CB8AC3E}">
        <p14:creationId xmlns:p14="http://schemas.microsoft.com/office/powerpoint/2010/main" val="1323657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2002042-3B78-0946-ACF0-041890BDB541}" type="datetimeFigureOut">
              <a:rPr lang="en-US" smtClean="0"/>
              <a:t>2/21/2023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82E992-8D6E-A646-9EFB-837993F8C91B}" type="slidenum">
              <a:rPr lang="en-US" smtClean="0"/>
              <a:t>‹#›</a:t>
            </a:fld>
            <a:endParaRPr lang="en-US"/>
          </a:p>
        </p:txBody>
      </p:sp>
    </p:spTree>
    <p:extLst>
      <p:ext uri="{BB962C8B-B14F-4D97-AF65-F5344CB8AC3E}">
        <p14:creationId xmlns:p14="http://schemas.microsoft.com/office/powerpoint/2010/main" val="923898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002042-3B78-0946-ACF0-041890BDB541}" type="datetimeFigureOut">
              <a:rPr lang="en-US" smtClean="0"/>
              <a:t>2/21/2023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82E992-8D6E-A646-9EFB-837993F8C91B}" type="slidenum">
              <a:rPr lang="en-US" smtClean="0"/>
              <a:t>‹#›</a:t>
            </a:fld>
            <a:endParaRPr lang="en-US"/>
          </a:p>
        </p:txBody>
      </p:sp>
    </p:spTree>
    <p:extLst>
      <p:ext uri="{BB962C8B-B14F-4D97-AF65-F5344CB8AC3E}">
        <p14:creationId xmlns:p14="http://schemas.microsoft.com/office/powerpoint/2010/main" val="1501094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www.kompyte.com/register/?utm_source=template&amp;utm_medium=pdf&amp;utm_campaign=sales_enablement&amp;utm_content=sales-battle-cards-template" TargetMode="External"/><Relationship Id="rId2" Type="http://schemas.openxmlformats.org/officeDocument/2006/relationships/hyperlink" Target="https://www.kompyte.com/register/"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kompyte.com/bc-temp-down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kompyte.com/register/?utm_source=template&amp;utm_medium=pdf&amp;utm_campaign=sales_enablement&amp;utm_content=sales-battle-cards-templat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317E4D-C6D4-4446-9CFF-F56D36E97AA6}"/>
              </a:ext>
            </a:extLst>
          </p:cNvPr>
          <p:cNvSpPr/>
          <p:nvPr/>
        </p:nvSpPr>
        <p:spPr>
          <a:xfrm>
            <a:off x="0" y="0"/>
            <a:ext cx="12192000" cy="6858000"/>
          </a:xfrm>
          <a:prstGeom prst="rect">
            <a:avLst/>
          </a:prstGeom>
          <a:solidFill>
            <a:srgbClr val="4219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D223C658-EE55-3B43-9B71-629D3277C20A}"/>
              </a:ext>
            </a:extLst>
          </p:cNvPr>
          <p:cNvSpPr/>
          <p:nvPr/>
        </p:nvSpPr>
        <p:spPr>
          <a:xfrm>
            <a:off x="6645105" y="1101041"/>
            <a:ext cx="973394" cy="973394"/>
          </a:xfrm>
          <a:prstGeom prst="roundRect">
            <a:avLst/>
          </a:prstGeom>
          <a:solidFill>
            <a:srgbClr val="6C3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a:extLst>
              <a:ext uri="{FF2B5EF4-FFF2-40B4-BE49-F238E27FC236}">
                <a16:creationId xmlns:a16="http://schemas.microsoft.com/office/drawing/2014/main" id="{6C4E9ED2-B572-CC4B-911A-22A49D3A7ADD}"/>
              </a:ext>
            </a:extLst>
          </p:cNvPr>
          <p:cNvSpPr/>
          <p:nvPr/>
        </p:nvSpPr>
        <p:spPr>
          <a:xfrm>
            <a:off x="10858759" y="1101041"/>
            <a:ext cx="973394" cy="973394"/>
          </a:xfrm>
          <a:prstGeom prst="roundRect">
            <a:avLst/>
          </a:prstGeom>
          <a:solidFill>
            <a:srgbClr val="6C3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B3F0893F-11AC-1A4A-9FD6-9058BB89E7F0}"/>
              </a:ext>
            </a:extLst>
          </p:cNvPr>
          <p:cNvSpPr/>
          <p:nvPr/>
        </p:nvSpPr>
        <p:spPr>
          <a:xfrm>
            <a:off x="10858759" y="3708316"/>
            <a:ext cx="973394" cy="973394"/>
          </a:xfrm>
          <a:prstGeom prst="roundRect">
            <a:avLst/>
          </a:prstGeom>
          <a:solidFill>
            <a:srgbClr val="45E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a:extLst>
              <a:ext uri="{FF2B5EF4-FFF2-40B4-BE49-F238E27FC236}">
                <a16:creationId xmlns:a16="http://schemas.microsoft.com/office/drawing/2014/main" id="{DAFB9296-A8A1-D943-B336-272FD87E4294}"/>
              </a:ext>
            </a:extLst>
          </p:cNvPr>
          <p:cNvSpPr/>
          <p:nvPr/>
        </p:nvSpPr>
        <p:spPr>
          <a:xfrm>
            <a:off x="10858759" y="5042846"/>
            <a:ext cx="973394" cy="973394"/>
          </a:xfrm>
          <a:prstGeom prst="roundRect">
            <a:avLst/>
          </a:prstGeom>
          <a:solidFill>
            <a:srgbClr val="6C3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C485C4F8-63D2-144A-9A56-9F752611B964}"/>
              </a:ext>
            </a:extLst>
          </p:cNvPr>
          <p:cNvSpPr/>
          <p:nvPr/>
        </p:nvSpPr>
        <p:spPr>
          <a:xfrm>
            <a:off x="9524229" y="5611257"/>
            <a:ext cx="973394" cy="973394"/>
          </a:xfrm>
          <a:prstGeom prst="roundRect">
            <a:avLst/>
          </a:prstGeom>
          <a:solidFill>
            <a:srgbClr val="6C3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6" name="Rounded Rectangle 15">
            <a:extLst>
              <a:ext uri="{FF2B5EF4-FFF2-40B4-BE49-F238E27FC236}">
                <a16:creationId xmlns:a16="http://schemas.microsoft.com/office/drawing/2014/main" id="{6CC8BC77-911A-F44A-9445-FF9AE71E8A76}"/>
              </a:ext>
            </a:extLst>
          </p:cNvPr>
          <p:cNvSpPr/>
          <p:nvPr/>
        </p:nvSpPr>
        <p:spPr>
          <a:xfrm>
            <a:off x="9524229" y="4276727"/>
            <a:ext cx="973394" cy="973394"/>
          </a:xfrm>
          <a:prstGeom prst="roundRect">
            <a:avLst/>
          </a:prstGeom>
          <a:solidFill>
            <a:srgbClr val="6C3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7" name="Rounded Rectangle 16">
            <a:extLst>
              <a:ext uri="{FF2B5EF4-FFF2-40B4-BE49-F238E27FC236}">
                <a16:creationId xmlns:a16="http://schemas.microsoft.com/office/drawing/2014/main" id="{A5223E1A-F375-1345-9AEB-DA9543FC7733}"/>
              </a:ext>
            </a:extLst>
          </p:cNvPr>
          <p:cNvSpPr/>
          <p:nvPr/>
        </p:nvSpPr>
        <p:spPr>
          <a:xfrm>
            <a:off x="9524229" y="2966911"/>
            <a:ext cx="973394" cy="973394"/>
          </a:xfrm>
          <a:prstGeom prst="roundRect">
            <a:avLst/>
          </a:prstGeom>
          <a:solidFill>
            <a:srgbClr val="6C3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8" name="Rounded Rectangle 17">
            <a:extLst>
              <a:ext uri="{FF2B5EF4-FFF2-40B4-BE49-F238E27FC236}">
                <a16:creationId xmlns:a16="http://schemas.microsoft.com/office/drawing/2014/main" id="{ACFA299F-C8DD-3041-8BA9-74B84EC23493}"/>
              </a:ext>
            </a:extLst>
          </p:cNvPr>
          <p:cNvSpPr/>
          <p:nvPr/>
        </p:nvSpPr>
        <p:spPr>
          <a:xfrm>
            <a:off x="9524229" y="1657095"/>
            <a:ext cx="973394" cy="973394"/>
          </a:xfrm>
          <a:prstGeom prst="roundRect">
            <a:avLst/>
          </a:prstGeom>
          <a:solidFill>
            <a:srgbClr val="0DC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9" name="Rounded Rectangle 18">
            <a:extLst>
              <a:ext uri="{FF2B5EF4-FFF2-40B4-BE49-F238E27FC236}">
                <a16:creationId xmlns:a16="http://schemas.microsoft.com/office/drawing/2014/main" id="{478636C3-87FF-1447-A27C-C47E964C7F86}"/>
              </a:ext>
            </a:extLst>
          </p:cNvPr>
          <p:cNvSpPr/>
          <p:nvPr/>
        </p:nvSpPr>
        <p:spPr>
          <a:xfrm>
            <a:off x="8263839" y="2372420"/>
            <a:ext cx="973394" cy="973394"/>
          </a:xfrm>
          <a:prstGeom prst="roundRect">
            <a:avLst/>
          </a:prstGeom>
          <a:solidFill>
            <a:srgbClr val="6C3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a:extLst>
              <a:ext uri="{FF2B5EF4-FFF2-40B4-BE49-F238E27FC236}">
                <a16:creationId xmlns:a16="http://schemas.microsoft.com/office/drawing/2014/main" id="{B5ECCC9F-EF4E-6942-9112-CF385FADB214}"/>
              </a:ext>
            </a:extLst>
          </p:cNvPr>
          <p:cNvSpPr/>
          <p:nvPr/>
        </p:nvSpPr>
        <p:spPr>
          <a:xfrm>
            <a:off x="8263839" y="3632809"/>
            <a:ext cx="973394" cy="973394"/>
          </a:xfrm>
          <a:prstGeom prst="roundRect">
            <a:avLst/>
          </a:prstGeom>
          <a:solidFill>
            <a:srgbClr val="FF78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1850" y="1655630"/>
            <a:ext cx="10515600" cy="2852737"/>
          </a:xfrm>
        </p:spPr>
        <p:txBody>
          <a:bodyPr>
            <a:normAutofit/>
          </a:bodyPr>
          <a:lstStyle/>
          <a:p>
            <a:r>
              <a:rPr lang="en-US" sz="7200" b="1" dirty="0">
                <a:solidFill>
                  <a:schemeClr val="bg1"/>
                </a:solidFill>
                <a:latin typeface="Calibri"/>
                <a:ea typeface="Open Sans"/>
                <a:cs typeface="Calibri"/>
              </a:rPr>
              <a:t>Sales Battlecards </a:t>
            </a:r>
            <a:br>
              <a:rPr lang="en-US" sz="7200" b="1" dirty="0">
                <a:latin typeface="Calibri" panose="020F0502020204030204" pitchFamily="34" charset="0"/>
                <a:ea typeface="Open Sans Light" charset="0"/>
                <a:cs typeface="Calibri" panose="020F0502020204030204" pitchFamily="34" charset="0"/>
              </a:rPr>
            </a:br>
            <a:r>
              <a:rPr lang="en-US" sz="7200" b="1" dirty="0">
                <a:solidFill>
                  <a:schemeClr val="bg1"/>
                </a:solidFill>
                <a:latin typeface="Calibri"/>
                <a:ea typeface="Open Sans Light"/>
                <a:cs typeface="Calibri"/>
              </a:rPr>
              <a:t>Template</a:t>
            </a:r>
          </a:p>
        </p:txBody>
      </p:sp>
      <p:sp>
        <p:nvSpPr>
          <p:cNvPr id="3" name="Subtitle 2"/>
          <p:cNvSpPr>
            <a:spLocks noGrp="1"/>
          </p:cNvSpPr>
          <p:nvPr>
            <p:ph type="body" idx="1"/>
          </p:nvPr>
        </p:nvSpPr>
        <p:spPr>
          <a:xfrm>
            <a:off x="831850" y="4563371"/>
            <a:ext cx="10515600" cy="1650206"/>
          </a:xfrm>
        </p:spPr>
        <p:txBody>
          <a:bodyPr>
            <a:normAutofit/>
          </a:bodyPr>
          <a:lstStyle/>
          <a:p>
            <a:r>
              <a:rPr lang="en-US" sz="3200">
                <a:solidFill>
                  <a:schemeClr val="bg1"/>
                </a:solidFill>
              </a:rPr>
              <a:t>Create winning Battlecards</a:t>
            </a:r>
            <a:br>
              <a:rPr lang="en-US" sz="3200">
                <a:solidFill>
                  <a:schemeClr val="bg1"/>
                </a:solidFill>
              </a:rPr>
            </a:br>
            <a:r>
              <a:rPr lang="en-US" sz="3200">
                <a:solidFill>
                  <a:schemeClr val="bg1"/>
                </a:solidFill>
              </a:rPr>
              <a:t>for your organization</a:t>
            </a:r>
            <a:endParaRPr lang="en-US" sz="3200">
              <a:solidFill>
                <a:schemeClr val="bg1"/>
              </a:solidFill>
              <a:effectLst/>
              <a:latin typeface="Calibri Light" panose="020F0302020204030204" pitchFamily="34" charset="0"/>
              <a:ea typeface="Helvetica Light Oblique" charset="0"/>
              <a:cs typeface="Calibri Light" panose="020F0302020204030204" pitchFamily="34" charset="0"/>
            </a:endParaRPr>
          </a:p>
        </p:txBody>
      </p:sp>
      <p:pic>
        <p:nvPicPr>
          <p:cNvPr id="5" name="Picture 4">
            <a:extLst>
              <a:ext uri="{FF2B5EF4-FFF2-40B4-BE49-F238E27FC236}">
                <a16:creationId xmlns:a16="http://schemas.microsoft.com/office/drawing/2014/main" id="{DC2E9823-6748-AE4F-A82D-810D6D80B3D8}"/>
              </a:ext>
            </a:extLst>
          </p:cNvPr>
          <p:cNvPicPr>
            <a:picLocks noChangeAspect="1"/>
          </p:cNvPicPr>
          <p:nvPr/>
        </p:nvPicPr>
        <p:blipFill>
          <a:blip r:embed="rId3"/>
          <a:stretch>
            <a:fillRect/>
          </a:stretch>
        </p:blipFill>
        <p:spPr>
          <a:xfrm>
            <a:off x="924232" y="824838"/>
            <a:ext cx="2075414" cy="503288"/>
          </a:xfrm>
          <a:prstGeom prst="rect">
            <a:avLst/>
          </a:prstGeom>
        </p:spPr>
      </p:pic>
    </p:spTree>
    <p:extLst>
      <p:ext uri="{BB962C8B-B14F-4D97-AF65-F5344CB8AC3E}">
        <p14:creationId xmlns:p14="http://schemas.microsoft.com/office/powerpoint/2010/main" val="796820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3CBA7B7-C47F-D845-9175-FA504488C296}"/>
              </a:ext>
            </a:extLst>
          </p:cNvPr>
          <p:cNvSpPr/>
          <p:nvPr/>
        </p:nvSpPr>
        <p:spPr>
          <a:xfrm>
            <a:off x="0" y="1"/>
            <a:ext cx="12192000" cy="6857999"/>
          </a:xfrm>
          <a:prstGeom prst="rect">
            <a:avLst/>
          </a:prstGeom>
          <a:solidFill>
            <a:srgbClr val="4219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92E342A5-5338-524E-A7B9-BF3DF1C0E296}"/>
              </a:ext>
            </a:extLst>
          </p:cNvPr>
          <p:cNvSpPr/>
          <p:nvPr/>
        </p:nvSpPr>
        <p:spPr>
          <a:xfrm>
            <a:off x="1275905" y="2060486"/>
            <a:ext cx="10249787" cy="2123658"/>
          </a:xfrm>
          <a:prstGeom prst="rect">
            <a:avLst/>
          </a:prstGeom>
        </p:spPr>
        <p:txBody>
          <a:bodyPr wrap="square">
            <a:spAutoFit/>
          </a:bodyPr>
          <a:lstStyle/>
          <a:p>
            <a:pPr algn="ctr" fontAlgn="base"/>
            <a:r>
              <a:rPr lang="en-US" sz="4800">
                <a:solidFill>
                  <a:srgbClr val="FFFFFF"/>
                </a:solidFill>
                <a:latin typeface="Calibri" panose="020F0502020204030204" pitchFamily="34" charset="0"/>
                <a:cs typeface="Calibri" panose="020F0502020204030204" pitchFamily="34" charset="0"/>
              </a:rPr>
              <a:t>See the Power of Competitive </a:t>
            </a:r>
            <a:br>
              <a:rPr lang="en-US" sz="4800">
                <a:solidFill>
                  <a:srgbClr val="FFFFFF"/>
                </a:solidFill>
                <a:latin typeface="Calibri" panose="020F0502020204030204" pitchFamily="34" charset="0"/>
                <a:cs typeface="Calibri" panose="020F0502020204030204" pitchFamily="34" charset="0"/>
              </a:rPr>
            </a:br>
            <a:r>
              <a:rPr lang="en-US" sz="4800">
                <a:solidFill>
                  <a:srgbClr val="FFFFFF"/>
                </a:solidFill>
                <a:latin typeface="Calibri" panose="020F0502020204030204" pitchFamily="34" charset="0"/>
                <a:cs typeface="Calibri" panose="020F0502020204030204" pitchFamily="34" charset="0"/>
              </a:rPr>
              <a:t>Intelligence Automation.</a:t>
            </a:r>
          </a:p>
          <a:p>
            <a:pPr algn="ctr"/>
            <a:br>
              <a:rPr lang="en-US"/>
            </a:br>
            <a:endParaRPr lang="en-US"/>
          </a:p>
        </p:txBody>
      </p:sp>
      <p:grpSp>
        <p:nvGrpSpPr>
          <p:cNvPr id="5" name="Group 4">
            <a:extLst>
              <a:ext uri="{FF2B5EF4-FFF2-40B4-BE49-F238E27FC236}">
                <a16:creationId xmlns:a16="http://schemas.microsoft.com/office/drawing/2014/main" id="{A511123A-6A95-7F4C-DEA9-14D3D20CEF6D}"/>
              </a:ext>
            </a:extLst>
          </p:cNvPr>
          <p:cNvGrpSpPr/>
          <p:nvPr/>
        </p:nvGrpSpPr>
        <p:grpSpPr>
          <a:xfrm>
            <a:off x="4709718" y="3851009"/>
            <a:ext cx="2692981" cy="657195"/>
            <a:chOff x="4709718" y="3851009"/>
            <a:chExt cx="2692981" cy="657195"/>
          </a:xfrm>
        </p:grpSpPr>
        <p:sp>
          <p:nvSpPr>
            <p:cNvPr id="4" name="Rounded Rectangle 3">
              <a:hlinkClick r:id="rId2" tooltip="GET STARTED"/>
              <a:extLst>
                <a:ext uri="{FF2B5EF4-FFF2-40B4-BE49-F238E27FC236}">
                  <a16:creationId xmlns:a16="http://schemas.microsoft.com/office/drawing/2014/main" id="{F250706E-D687-6C4B-92A6-DF152A27D1A7}"/>
                </a:ext>
              </a:extLst>
            </p:cNvPr>
            <p:cNvSpPr/>
            <p:nvPr/>
          </p:nvSpPr>
          <p:spPr>
            <a:xfrm>
              <a:off x="4709718" y="3851009"/>
              <a:ext cx="2692981" cy="657195"/>
            </a:xfrm>
            <a:prstGeom prst="roundRect">
              <a:avLst/>
            </a:prstGeom>
            <a:solidFill>
              <a:srgbClr val="FF632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solidFill>
                    <a:schemeClr val="bg1"/>
                  </a:solidFill>
                  <a:latin typeface="Calibri"/>
                  <a:cs typeface="Calibri"/>
                  <a:hlinkClick r:id="rId3">
                    <a:extLst>
                      <a:ext uri="{A12FA001-AC4F-418D-AE19-62706E023703}">
                        <ahyp:hlinkClr xmlns:ahyp="http://schemas.microsoft.com/office/drawing/2018/hyperlinkcolor" val="tx"/>
                      </a:ext>
                    </a:extLst>
                  </a:hlinkClick>
                </a:rPr>
                <a:t>SCHEDULE A DEMO</a:t>
              </a:r>
              <a:endParaRPr lang="en-US" dirty="0">
                <a:solidFill>
                  <a:schemeClr val="bg1"/>
                </a:solidFill>
                <a:latin typeface="Calibri"/>
                <a:cs typeface="Calibri"/>
              </a:endParaRPr>
            </a:p>
          </p:txBody>
        </p:sp>
        <p:sp>
          <p:nvSpPr>
            <p:cNvPr id="2" name="Rectangle 1">
              <a:extLst>
                <a:ext uri="{FF2B5EF4-FFF2-40B4-BE49-F238E27FC236}">
                  <a16:creationId xmlns:a16="http://schemas.microsoft.com/office/drawing/2014/main" id="{33AFEE0C-913D-AC46-A71A-1780CECB61DF}"/>
                </a:ext>
              </a:extLst>
            </p:cNvPr>
            <p:cNvSpPr/>
            <p:nvPr/>
          </p:nvSpPr>
          <p:spPr>
            <a:xfrm>
              <a:off x="4998203" y="4265872"/>
              <a:ext cx="2195593" cy="45719"/>
            </a:xfrm>
            <a:prstGeom prst="rect">
              <a:avLst/>
            </a:prstGeom>
            <a:solidFill>
              <a:srgbClr val="FF6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a:extLst>
              <a:ext uri="{FF2B5EF4-FFF2-40B4-BE49-F238E27FC236}">
                <a16:creationId xmlns:a16="http://schemas.microsoft.com/office/drawing/2014/main" id="{5696F609-87EC-0A43-B327-0ACC1721E84E}"/>
              </a:ext>
            </a:extLst>
          </p:cNvPr>
          <p:cNvPicPr>
            <a:picLocks noChangeAspect="1"/>
          </p:cNvPicPr>
          <p:nvPr/>
        </p:nvPicPr>
        <p:blipFill>
          <a:blip r:embed="rId4"/>
          <a:stretch>
            <a:fillRect/>
          </a:stretch>
        </p:blipFill>
        <p:spPr>
          <a:xfrm>
            <a:off x="9860502" y="6107264"/>
            <a:ext cx="2075414" cy="503288"/>
          </a:xfrm>
          <a:prstGeom prst="rect">
            <a:avLst/>
          </a:prstGeom>
        </p:spPr>
      </p:pic>
    </p:spTree>
    <p:extLst>
      <p:ext uri="{BB962C8B-B14F-4D97-AF65-F5344CB8AC3E}">
        <p14:creationId xmlns:p14="http://schemas.microsoft.com/office/powerpoint/2010/main" val="74091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35A97DB-E536-024F-B8C3-A87EF621BF7E}"/>
              </a:ext>
            </a:extLst>
          </p:cNvPr>
          <p:cNvSpPr/>
          <p:nvPr/>
        </p:nvSpPr>
        <p:spPr>
          <a:xfrm>
            <a:off x="0" y="0"/>
            <a:ext cx="12192000" cy="6858000"/>
          </a:xfrm>
          <a:prstGeom prst="rect">
            <a:avLst/>
          </a:prstGeom>
          <a:solidFill>
            <a:srgbClr val="6C3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ABA5A8C-FDE1-C84E-B75C-67D6A2208864}"/>
              </a:ext>
            </a:extLst>
          </p:cNvPr>
          <p:cNvSpPr txBox="1"/>
          <p:nvPr/>
        </p:nvSpPr>
        <p:spPr>
          <a:xfrm>
            <a:off x="838200" y="2004929"/>
            <a:ext cx="4821621" cy="4093428"/>
          </a:xfrm>
          <a:prstGeom prst="rect">
            <a:avLst/>
          </a:prstGeom>
          <a:noFill/>
          <a:ln>
            <a:noFill/>
          </a:ln>
        </p:spPr>
        <p:txBody>
          <a:bodyPr wrap="square" lIns="91440" tIns="45720" rIns="91440" bIns="45720" rtlCol="0" anchor="t">
            <a:spAutoFit/>
          </a:bodyPr>
          <a:lstStyle/>
          <a:p>
            <a:r>
              <a:rPr lang="en-US" sz="4000" b="1" dirty="0" err="1">
                <a:solidFill>
                  <a:schemeClr val="bg1"/>
                </a:solidFill>
                <a:latin typeface="Calibri"/>
                <a:ea typeface="Helvetica" charset="0"/>
                <a:cs typeface="Calibri"/>
              </a:rPr>
              <a:t>Kompyte’s</a:t>
            </a:r>
            <a:r>
              <a:rPr lang="en-US" sz="4000" b="1" dirty="0">
                <a:solidFill>
                  <a:schemeClr val="bg1"/>
                </a:solidFill>
                <a:latin typeface="Calibri"/>
                <a:ea typeface="Helvetica" charset="0"/>
                <a:cs typeface="Calibri"/>
              </a:rPr>
              <a:t> Sales Battlecards Template</a:t>
            </a:r>
            <a:r>
              <a:rPr lang="en-US" sz="4000" dirty="0">
                <a:solidFill>
                  <a:schemeClr val="bg1"/>
                </a:solidFill>
                <a:latin typeface="+mj-lt"/>
                <a:ea typeface="Helvetica" charset="0"/>
                <a:cs typeface="Helvetica"/>
              </a:rPr>
              <a:t> </a:t>
            </a:r>
            <a:r>
              <a:rPr lang="en-US" sz="2000" dirty="0">
                <a:solidFill>
                  <a:schemeClr val="bg1"/>
                </a:solidFill>
                <a:latin typeface="Calibri Light"/>
                <a:ea typeface="Helvetica Light" charset="0"/>
                <a:cs typeface="Calibri Light"/>
              </a:rPr>
              <a:t>was designed to be used in conjunction with the instruction manual. Complete your thorough analysis by following the step-by-step instructions as you move through the template. </a:t>
            </a:r>
            <a:br>
              <a:rPr lang="en-US" sz="2000" dirty="0">
                <a:latin typeface="Calibri Light" panose="020F0302020204030204" pitchFamily="34" charset="0"/>
                <a:ea typeface="Helvetica Light" charset="0"/>
                <a:cs typeface="Calibri Light" panose="020F0302020204030204" pitchFamily="34" charset="0"/>
              </a:rPr>
            </a:br>
            <a:br>
              <a:rPr lang="en-US" sz="2000" dirty="0">
                <a:latin typeface="Calibri Light" panose="020F0302020204030204" pitchFamily="34" charset="0"/>
                <a:ea typeface="Helvetica Light" charset="0"/>
                <a:cs typeface="Calibri Light" panose="020F0302020204030204" pitchFamily="34" charset="0"/>
              </a:rPr>
            </a:br>
            <a:r>
              <a:rPr lang="en-US" sz="2000" dirty="0">
                <a:solidFill>
                  <a:schemeClr val="bg1"/>
                </a:solidFill>
                <a:latin typeface="Calibri Light"/>
                <a:ea typeface="+mn-lt"/>
                <a:cs typeface="+mn-lt"/>
              </a:rPr>
              <a:t>If you need to download the instructions again, you can find them</a:t>
            </a:r>
            <a:r>
              <a:rPr lang="en-US" sz="2000" dirty="0">
                <a:solidFill>
                  <a:schemeClr val="bg1"/>
                </a:solidFill>
                <a:latin typeface="Calibri Light"/>
                <a:ea typeface="Helvetica Light" charset="0"/>
                <a:cs typeface="Calibri Light"/>
              </a:rPr>
              <a:t> </a:t>
            </a:r>
            <a:r>
              <a:rPr lang="en-US" sz="2000" dirty="0">
                <a:solidFill>
                  <a:schemeClr val="bg1"/>
                </a:solidFill>
                <a:latin typeface="Calibri Light"/>
                <a:ea typeface="Helvetica Light" charset="0"/>
                <a:cs typeface="Calibri Light"/>
                <a:hlinkClick r:id="rId2">
                  <a:extLst>
                    <a:ext uri="{A12FA001-AC4F-418D-AE19-62706E023703}">
                      <ahyp:hlinkClr xmlns:ahyp="http://schemas.microsoft.com/office/drawing/2018/hyperlinkcolor" val="tx"/>
                    </a:ext>
                  </a:extLst>
                </a:hlinkClick>
              </a:rPr>
              <a:t>here</a:t>
            </a:r>
            <a:r>
              <a:rPr lang="en-US" sz="2000" dirty="0">
                <a:solidFill>
                  <a:schemeClr val="bg1"/>
                </a:solidFill>
                <a:latin typeface="Calibri Light"/>
                <a:ea typeface="Helvetica Light" charset="0"/>
                <a:cs typeface="Calibri Light"/>
              </a:rPr>
              <a:t>.</a:t>
            </a:r>
            <a:br>
              <a:rPr lang="en-US" sz="2000" dirty="0">
                <a:latin typeface="Calibri Light" panose="020F0302020204030204" pitchFamily="34" charset="0"/>
                <a:ea typeface="Helvetica Light" charset="0"/>
                <a:cs typeface="Calibri Light" panose="020F0302020204030204" pitchFamily="34" charset="0"/>
              </a:rPr>
            </a:br>
            <a:endParaRPr lang="en-US" sz="2000">
              <a:solidFill>
                <a:srgbClr val="FFACA9"/>
              </a:solidFill>
              <a:latin typeface="Calibri Light" panose="020F0302020204030204" pitchFamily="34" charset="0"/>
              <a:ea typeface="Helvetica Light" charset="0"/>
              <a:cs typeface="Calibri Light" panose="020F0302020204030204" pitchFamily="34" charset="0"/>
            </a:endParaRPr>
          </a:p>
        </p:txBody>
      </p:sp>
      <p:sp>
        <p:nvSpPr>
          <p:cNvPr id="6" name="Title 1">
            <a:extLst>
              <a:ext uri="{FF2B5EF4-FFF2-40B4-BE49-F238E27FC236}">
                <a16:creationId xmlns:a16="http://schemas.microsoft.com/office/drawing/2014/main" id="{A6088AED-7E6A-6647-B5D7-F805A1191C52}"/>
              </a:ext>
            </a:extLst>
          </p:cNvPr>
          <p:cNvSpPr txBox="1">
            <a:spLocks/>
          </p:cNvSpPr>
          <p:nvPr/>
        </p:nvSpPr>
        <p:spPr>
          <a:xfrm>
            <a:off x="897626" y="54318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a:solidFill>
                  <a:schemeClr val="bg1"/>
                </a:solidFill>
                <a:latin typeface="Calibri" panose="020F0502020204030204" pitchFamily="34" charset="0"/>
                <a:ea typeface="Lato" charset="0"/>
                <a:cs typeface="Calibri" panose="020F0502020204030204" pitchFamily="34" charset="0"/>
              </a:rPr>
              <a:t>INTRODUCTION</a:t>
            </a:r>
          </a:p>
        </p:txBody>
      </p:sp>
      <p:sp>
        <p:nvSpPr>
          <p:cNvPr id="11" name="Rounded Rectangle 10">
            <a:extLst>
              <a:ext uri="{FF2B5EF4-FFF2-40B4-BE49-F238E27FC236}">
                <a16:creationId xmlns:a16="http://schemas.microsoft.com/office/drawing/2014/main" id="{B3CF0C86-D1D2-9142-8B29-D7385B3C9F30}"/>
              </a:ext>
            </a:extLst>
          </p:cNvPr>
          <p:cNvSpPr/>
          <p:nvPr/>
        </p:nvSpPr>
        <p:spPr>
          <a:xfrm>
            <a:off x="10044479" y="705670"/>
            <a:ext cx="973394" cy="973394"/>
          </a:xfrm>
          <a:prstGeom prst="roundRect">
            <a:avLst/>
          </a:prstGeom>
          <a:solidFill>
            <a:srgbClr val="B78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0F6A58B2-82AE-744F-A579-209191161BBA}"/>
              </a:ext>
            </a:extLst>
          </p:cNvPr>
          <p:cNvSpPr/>
          <p:nvPr/>
        </p:nvSpPr>
        <p:spPr>
          <a:xfrm>
            <a:off x="10044479" y="3312945"/>
            <a:ext cx="973394" cy="973394"/>
          </a:xfrm>
          <a:prstGeom prst="roundRect">
            <a:avLst/>
          </a:prstGeom>
          <a:solidFill>
            <a:srgbClr val="BBFF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a:extLst>
              <a:ext uri="{FF2B5EF4-FFF2-40B4-BE49-F238E27FC236}">
                <a16:creationId xmlns:a16="http://schemas.microsoft.com/office/drawing/2014/main" id="{A8F8BD88-D6F1-E14E-937E-72430AB5AC69}"/>
              </a:ext>
            </a:extLst>
          </p:cNvPr>
          <p:cNvSpPr/>
          <p:nvPr/>
        </p:nvSpPr>
        <p:spPr>
          <a:xfrm>
            <a:off x="10044479" y="4647475"/>
            <a:ext cx="973394" cy="973394"/>
          </a:xfrm>
          <a:prstGeom prst="roundRect">
            <a:avLst/>
          </a:prstGeom>
          <a:solidFill>
            <a:srgbClr val="B78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21BB67B2-B337-EA41-AD5E-B0AA39089762}"/>
              </a:ext>
            </a:extLst>
          </p:cNvPr>
          <p:cNvSpPr/>
          <p:nvPr/>
        </p:nvSpPr>
        <p:spPr>
          <a:xfrm>
            <a:off x="8709949" y="5215886"/>
            <a:ext cx="973394" cy="973394"/>
          </a:xfrm>
          <a:prstGeom prst="roundRect">
            <a:avLst/>
          </a:prstGeom>
          <a:solidFill>
            <a:srgbClr val="B78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6" name="Rounded Rectangle 15">
            <a:extLst>
              <a:ext uri="{FF2B5EF4-FFF2-40B4-BE49-F238E27FC236}">
                <a16:creationId xmlns:a16="http://schemas.microsoft.com/office/drawing/2014/main" id="{7F59F2CD-D790-654A-8B29-27727E4599FB}"/>
              </a:ext>
            </a:extLst>
          </p:cNvPr>
          <p:cNvSpPr/>
          <p:nvPr/>
        </p:nvSpPr>
        <p:spPr>
          <a:xfrm>
            <a:off x="8709949" y="2571540"/>
            <a:ext cx="973394" cy="973394"/>
          </a:xfrm>
          <a:prstGeom prst="roundRect">
            <a:avLst/>
          </a:prstGeom>
          <a:solidFill>
            <a:srgbClr val="B78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7" name="Rounded Rectangle 16">
            <a:extLst>
              <a:ext uri="{FF2B5EF4-FFF2-40B4-BE49-F238E27FC236}">
                <a16:creationId xmlns:a16="http://schemas.microsoft.com/office/drawing/2014/main" id="{47098F1A-CB9C-664B-B22C-9DC9C86920DE}"/>
              </a:ext>
            </a:extLst>
          </p:cNvPr>
          <p:cNvSpPr/>
          <p:nvPr/>
        </p:nvSpPr>
        <p:spPr>
          <a:xfrm>
            <a:off x="8709949" y="1261724"/>
            <a:ext cx="973394" cy="973394"/>
          </a:xfrm>
          <a:prstGeom prst="roundRect">
            <a:avLst/>
          </a:prstGeom>
          <a:solidFill>
            <a:srgbClr val="C9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8" name="Rounded Rectangle 17">
            <a:extLst>
              <a:ext uri="{FF2B5EF4-FFF2-40B4-BE49-F238E27FC236}">
                <a16:creationId xmlns:a16="http://schemas.microsoft.com/office/drawing/2014/main" id="{8B322D0C-D558-E340-9AA0-4BEFE55DB193}"/>
              </a:ext>
            </a:extLst>
          </p:cNvPr>
          <p:cNvSpPr/>
          <p:nvPr/>
        </p:nvSpPr>
        <p:spPr>
          <a:xfrm>
            <a:off x="7449559" y="1875621"/>
            <a:ext cx="973394" cy="973394"/>
          </a:xfrm>
          <a:prstGeom prst="roundRect">
            <a:avLst/>
          </a:prstGeom>
          <a:solidFill>
            <a:srgbClr val="B78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a:extLst>
              <a:ext uri="{FF2B5EF4-FFF2-40B4-BE49-F238E27FC236}">
                <a16:creationId xmlns:a16="http://schemas.microsoft.com/office/drawing/2014/main" id="{A2E96E6F-E726-FD43-B17A-1641500B962C}"/>
              </a:ext>
            </a:extLst>
          </p:cNvPr>
          <p:cNvSpPr/>
          <p:nvPr/>
        </p:nvSpPr>
        <p:spPr>
          <a:xfrm>
            <a:off x="7449559" y="4424295"/>
            <a:ext cx="973394" cy="973394"/>
          </a:xfrm>
          <a:prstGeom prst="roundRect">
            <a:avLst/>
          </a:prstGeom>
          <a:solidFill>
            <a:srgbClr val="FACF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CA7D1140-4B6F-9D45-852D-EB6A3FB5D12E}"/>
              </a:ext>
            </a:extLst>
          </p:cNvPr>
          <p:cNvGrpSpPr/>
          <p:nvPr/>
        </p:nvGrpSpPr>
        <p:grpSpPr>
          <a:xfrm>
            <a:off x="424819" y="6517461"/>
            <a:ext cx="6220286" cy="248761"/>
            <a:chOff x="424819" y="6517461"/>
            <a:chExt cx="6220286" cy="248761"/>
          </a:xfrm>
        </p:grpSpPr>
        <p:sp>
          <p:nvSpPr>
            <p:cNvPr id="8" name="TextBox 7">
              <a:extLst>
                <a:ext uri="{FF2B5EF4-FFF2-40B4-BE49-F238E27FC236}">
                  <a16:creationId xmlns:a16="http://schemas.microsoft.com/office/drawing/2014/main" id="{4AB8849F-3379-3B4D-94B0-9B0196297E5E}"/>
                </a:ext>
              </a:extLst>
            </p:cNvPr>
            <p:cNvSpPr txBox="1"/>
            <p:nvPr/>
          </p:nvSpPr>
          <p:spPr>
            <a:xfrm>
              <a:off x="1288159" y="6517461"/>
              <a:ext cx="5356946" cy="230832"/>
            </a:xfrm>
            <a:prstGeom prst="rect">
              <a:avLst/>
            </a:prstGeom>
            <a:noFill/>
          </p:spPr>
          <p:txBody>
            <a:bodyPr wrap="square" rtlCol="0">
              <a:spAutoFit/>
            </a:bodyPr>
            <a:lstStyle/>
            <a:p>
              <a:r>
                <a:rPr lang="en-US" sz="900">
                  <a:solidFill>
                    <a:schemeClr val="bg1"/>
                  </a:solidFill>
                  <a:latin typeface="+mj-lt"/>
                </a:rPr>
                <a:t>| </a:t>
              </a:r>
              <a:r>
                <a:rPr lang="en-US" sz="900">
                  <a:solidFill>
                    <a:schemeClr val="tx2">
                      <a:lumMod val="20000"/>
                      <a:lumOff val="80000"/>
                    </a:schemeClr>
                  </a:solidFill>
                  <a:latin typeface="+mj-lt"/>
                </a:rPr>
                <a:t>Competitive Intelligence Automation</a:t>
              </a:r>
            </a:p>
          </p:txBody>
        </p:sp>
        <p:pic>
          <p:nvPicPr>
            <p:cNvPr id="24" name="Picture 23">
              <a:extLst>
                <a:ext uri="{FF2B5EF4-FFF2-40B4-BE49-F238E27FC236}">
                  <a16:creationId xmlns:a16="http://schemas.microsoft.com/office/drawing/2014/main" id="{B7384FE2-0B23-F44C-8280-E617002C1C72}"/>
                </a:ext>
              </a:extLst>
            </p:cNvPr>
            <p:cNvPicPr>
              <a:picLocks noChangeAspect="1"/>
            </p:cNvPicPr>
            <p:nvPr/>
          </p:nvPicPr>
          <p:blipFill>
            <a:blip r:embed="rId3"/>
            <a:stretch>
              <a:fillRect/>
            </a:stretch>
          </p:blipFill>
          <p:spPr>
            <a:xfrm>
              <a:off x="424819" y="6535390"/>
              <a:ext cx="951885" cy="230832"/>
            </a:xfrm>
            <a:prstGeom prst="rect">
              <a:avLst/>
            </a:prstGeom>
          </p:spPr>
        </p:pic>
      </p:grpSp>
    </p:spTree>
    <p:extLst>
      <p:ext uri="{BB962C8B-B14F-4D97-AF65-F5344CB8AC3E}">
        <p14:creationId xmlns:p14="http://schemas.microsoft.com/office/powerpoint/2010/main" val="2742597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5560FDA-CBF1-144F-B048-42084CF68595}"/>
              </a:ext>
            </a:extLst>
          </p:cNvPr>
          <p:cNvSpPr/>
          <p:nvPr/>
        </p:nvSpPr>
        <p:spPr>
          <a:xfrm>
            <a:off x="0" y="1"/>
            <a:ext cx="12192000" cy="2370144"/>
          </a:xfrm>
          <a:prstGeom prst="rect">
            <a:avLst/>
          </a:prstGeom>
          <a:solidFill>
            <a:srgbClr val="6D30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D914A02B-808A-804C-A65B-CA8B671869EE}"/>
              </a:ext>
            </a:extLst>
          </p:cNvPr>
          <p:cNvSpPr/>
          <p:nvPr/>
        </p:nvSpPr>
        <p:spPr>
          <a:xfrm>
            <a:off x="0" y="2276362"/>
            <a:ext cx="12192000" cy="4586411"/>
          </a:xfrm>
          <a:prstGeom prst="rect">
            <a:avLst/>
          </a:prstGeom>
          <a:solidFill>
            <a:srgbClr val="DED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F0465AB2-7DC9-0B4D-A4B0-B12B7D6E64C8}"/>
              </a:ext>
            </a:extLst>
          </p:cNvPr>
          <p:cNvGrpSpPr/>
          <p:nvPr/>
        </p:nvGrpSpPr>
        <p:grpSpPr>
          <a:xfrm>
            <a:off x="389467" y="1886420"/>
            <a:ext cx="10987382" cy="4141848"/>
            <a:chOff x="825391" y="2138035"/>
            <a:chExt cx="10515599" cy="3915889"/>
          </a:xfrm>
        </p:grpSpPr>
        <p:sp>
          <p:nvSpPr>
            <p:cNvPr id="2" name="Rounded Rectangle 1">
              <a:extLst>
                <a:ext uri="{FF2B5EF4-FFF2-40B4-BE49-F238E27FC236}">
                  <a16:creationId xmlns:a16="http://schemas.microsoft.com/office/drawing/2014/main" id="{0D39FF26-7B5E-AA44-BFFB-EA5B826AE4E8}"/>
                </a:ext>
              </a:extLst>
            </p:cNvPr>
            <p:cNvSpPr/>
            <p:nvPr/>
          </p:nvSpPr>
          <p:spPr>
            <a:xfrm>
              <a:off x="1379095" y="2138035"/>
              <a:ext cx="9961895" cy="3915889"/>
            </a:xfrm>
            <a:prstGeom prst="roundRect">
              <a:avLst>
                <a:gd name="adj" fmla="val 5186"/>
              </a:avLst>
            </a:prstGeom>
            <a:solidFill>
              <a:schemeClr val="bg1"/>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a:extLst>
                <a:ext uri="{FF2B5EF4-FFF2-40B4-BE49-F238E27FC236}">
                  <a16:creationId xmlns:a16="http://schemas.microsoft.com/office/drawing/2014/main" id="{5E08DDBB-8BF8-5548-B4B5-52AA38F377B3}"/>
                </a:ext>
              </a:extLst>
            </p:cNvPr>
            <p:cNvSpPr/>
            <p:nvPr/>
          </p:nvSpPr>
          <p:spPr>
            <a:xfrm>
              <a:off x="825391" y="2138036"/>
              <a:ext cx="851258" cy="735547"/>
            </a:xfrm>
            <a:prstGeom prst="roundRect">
              <a:avLst>
                <a:gd name="adj" fmla="val 16774"/>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098FE478-87A1-2447-A68D-3C0A3AE2D6B1}"/>
                </a:ext>
              </a:extLst>
            </p:cNvPr>
            <p:cNvPicPr>
              <a:picLocks noChangeAspect="1"/>
            </p:cNvPicPr>
            <p:nvPr/>
          </p:nvPicPr>
          <p:blipFill>
            <a:blip r:embed="rId3"/>
            <a:stretch>
              <a:fillRect/>
            </a:stretch>
          </p:blipFill>
          <p:spPr>
            <a:xfrm>
              <a:off x="981869" y="2318486"/>
              <a:ext cx="486845" cy="400932"/>
            </a:xfrm>
            <a:prstGeom prst="rect">
              <a:avLst/>
            </a:prstGeom>
          </p:spPr>
        </p:pic>
      </p:grpSp>
      <p:sp>
        <p:nvSpPr>
          <p:cNvPr id="19" name="Title 1">
            <a:extLst>
              <a:ext uri="{FF2B5EF4-FFF2-40B4-BE49-F238E27FC236}">
                <a16:creationId xmlns:a16="http://schemas.microsoft.com/office/drawing/2014/main" id="{3734D95B-7EC9-0846-AF47-19E6174F1223}"/>
              </a:ext>
            </a:extLst>
          </p:cNvPr>
          <p:cNvSpPr txBox="1">
            <a:spLocks/>
          </p:cNvSpPr>
          <p:nvPr/>
        </p:nvSpPr>
        <p:spPr>
          <a:xfrm>
            <a:off x="825390" y="32322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a:solidFill>
                  <a:schemeClr val="bg1"/>
                </a:solidFill>
                <a:latin typeface="Calibri" panose="020F0502020204030204" pitchFamily="34" charset="0"/>
                <a:ea typeface="Lato" charset="0"/>
                <a:cs typeface="Calibri" panose="020F0502020204030204" pitchFamily="34" charset="0"/>
              </a:rPr>
              <a:t>Sales Battlecards</a:t>
            </a:r>
          </a:p>
        </p:txBody>
      </p:sp>
      <p:sp>
        <p:nvSpPr>
          <p:cNvPr id="28" name="Rounded Rectangle 27">
            <a:extLst>
              <a:ext uri="{FF2B5EF4-FFF2-40B4-BE49-F238E27FC236}">
                <a16:creationId xmlns:a16="http://schemas.microsoft.com/office/drawing/2014/main" id="{C727B055-1BAD-164C-8A3B-66074BDBBDB0}"/>
              </a:ext>
            </a:extLst>
          </p:cNvPr>
          <p:cNvSpPr/>
          <p:nvPr/>
        </p:nvSpPr>
        <p:spPr>
          <a:xfrm>
            <a:off x="3488270" y="2094217"/>
            <a:ext cx="1066800" cy="424067"/>
          </a:xfrm>
          <a:prstGeom prst="roundRect">
            <a:avLst/>
          </a:prstGeom>
          <a:solidFill>
            <a:srgbClr val="B78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Table 16">
            <a:extLst>
              <a:ext uri="{FF2B5EF4-FFF2-40B4-BE49-F238E27FC236}">
                <a16:creationId xmlns:a16="http://schemas.microsoft.com/office/drawing/2014/main" id="{CAC6BA75-F652-1A42-B108-2103AC5DAFC1}"/>
              </a:ext>
            </a:extLst>
          </p:cNvPr>
          <p:cNvGraphicFramePr>
            <a:graphicFrameLocks noGrp="1"/>
          </p:cNvGraphicFramePr>
          <p:nvPr>
            <p:extLst>
              <p:ext uri="{D42A27DB-BD31-4B8C-83A1-F6EECF244321}">
                <p14:modId xmlns:p14="http://schemas.microsoft.com/office/powerpoint/2010/main" val="3683142494"/>
              </p:ext>
            </p:extLst>
          </p:nvPr>
        </p:nvGraphicFramePr>
        <p:xfrm>
          <a:off x="1205708" y="1960949"/>
          <a:ext cx="9990196" cy="3852757"/>
        </p:xfrm>
        <a:graphic>
          <a:graphicData uri="http://schemas.openxmlformats.org/drawingml/2006/table">
            <a:tbl>
              <a:tblPr firstRow="1" bandRow="1">
                <a:tableStyleId>{2D5ABB26-0587-4C30-8999-92F81FD0307C}</a:tableStyleId>
              </a:tblPr>
              <a:tblGrid>
                <a:gridCol w="2248692">
                  <a:extLst>
                    <a:ext uri="{9D8B030D-6E8A-4147-A177-3AD203B41FA5}">
                      <a16:colId xmlns:a16="http://schemas.microsoft.com/office/drawing/2014/main" val="20000"/>
                    </a:ext>
                  </a:extLst>
                </a:gridCol>
                <a:gridCol w="1151467">
                  <a:extLst>
                    <a:ext uri="{9D8B030D-6E8A-4147-A177-3AD203B41FA5}">
                      <a16:colId xmlns:a16="http://schemas.microsoft.com/office/drawing/2014/main" val="20001"/>
                    </a:ext>
                  </a:extLst>
                </a:gridCol>
                <a:gridCol w="1337733">
                  <a:extLst>
                    <a:ext uri="{9D8B030D-6E8A-4147-A177-3AD203B41FA5}">
                      <a16:colId xmlns:a16="http://schemas.microsoft.com/office/drawing/2014/main" val="20002"/>
                    </a:ext>
                  </a:extLst>
                </a:gridCol>
                <a:gridCol w="1270000">
                  <a:extLst>
                    <a:ext uri="{9D8B030D-6E8A-4147-A177-3AD203B41FA5}">
                      <a16:colId xmlns:a16="http://schemas.microsoft.com/office/drawing/2014/main" val="20003"/>
                    </a:ext>
                  </a:extLst>
                </a:gridCol>
                <a:gridCol w="1463066">
                  <a:extLst>
                    <a:ext uri="{9D8B030D-6E8A-4147-A177-3AD203B41FA5}">
                      <a16:colId xmlns:a16="http://schemas.microsoft.com/office/drawing/2014/main" val="20004"/>
                    </a:ext>
                  </a:extLst>
                </a:gridCol>
                <a:gridCol w="1288192">
                  <a:extLst>
                    <a:ext uri="{9D8B030D-6E8A-4147-A177-3AD203B41FA5}">
                      <a16:colId xmlns:a16="http://schemas.microsoft.com/office/drawing/2014/main" val="20005"/>
                    </a:ext>
                  </a:extLst>
                </a:gridCol>
                <a:gridCol w="1231046">
                  <a:extLst>
                    <a:ext uri="{9D8B030D-6E8A-4147-A177-3AD203B41FA5}">
                      <a16:colId xmlns:a16="http://schemas.microsoft.com/office/drawing/2014/main" val="20006"/>
                    </a:ext>
                  </a:extLst>
                </a:gridCol>
              </a:tblGrid>
              <a:tr h="713761">
                <a:tc>
                  <a:txBody>
                    <a:bodyPr/>
                    <a:lstStyle/>
                    <a:p>
                      <a:pPr algn="l"/>
                      <a:r>
                        <a:rPr lang="en-US" sz="1800" u="none"/>
                        <a:t>PRODUCT COMPARISON</a:t>
                      </a:r>
                      <a:endParaRPr lang="en-US" sz="1800" b="1" i="0" u="none">
                        <a:solidFill>
                          <a:srgbClr val="192B36"/>
                        </a:solidFill>
                        <a:latin typeface="Calibri" panose="020F0502020204030204" pitchFamily="34" charset="0"/>
                        <a:ea typeface="Open Sans Light" charset="0"/>
                        <a:cs typeface="Calibri" panose="020F0502020204030204" pitchFamily="34" charset="0"/>
                      </a:endParaRPr>
                    </a:p>
                  </a:txBody>
                  <a:tcPr marL="95317" marR="95317" marT="47659" marB="47659"/>
                </a:tc>
                <a:tc>
                  <a:txBody>
                    <a:bodyPr/>
                    <a:lstStyle/>
                    <a:p>
                      <a:pPr algn="ctr"/>
                      <a:r>
                        <a:rPr lang="en-US" sz="1300">
                          <a:solidFill>
                            <a:schemeClr val="bg1"/>
                          </a:solidFill>
                        </a:rPr>
                        <a:t>OWN</a:t>
                      </a:r>
                      <a:r>
                        <a:rPr lang="en-US" sz="1300"/>
                        <a:t> </a:t>
                      </a:r>
                      <a:endParaRPr lang="en-US" sz="1300" b="1" i="0">
                        <a:solidFill>
                          <a:srgbClr val="192B36"/>
                        </a:solidFill>
                        <a:latin typeface="Calibri" panose="020F0502020204030204" pitchFamily="34" charset="0"/>
                        <a:cs typeface="Calibri" panose="020F0502020204030204" pitchFamily="34" charset="0"/>
                      </a:endParaRPr>
                    </a:p>
                  </a:txBody>
                  <a:tcPr marL="95317" marR="95317" marT="47659" marB="47659" anchor="ctr"/>
                </a:tc>
                <a:tc>
                  <a:txBody>
                    <a:bodyPr/>
                    <a:lstStyle/>
                    <a:p>
                      <a:pPr algn="ctr"/>
                      <a:r>
                        <a:rPr lang="en-US" sz="1300"/>
                        <a:t>COMPETITOR 1</a:t>
                      </a:r>
                      <a:endParaRPr lang="en-US" sz="1300" b="1" i="0">
                        <a:solidFill>
                          <a:srgbClr val="192B36"/>
                        </a:solidFill>
                        <a:latin typeface="Calibri" panose="020F0502020204030204" pitchFamily="34" charset="0"/>
                        <a:ea typeface="Open Sans Light" charset="0"/>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a:t>COMPETITOR</a:t>
                      </a:r>
                      <a:r>
                        <a:rPr lang="en-US" sz="1300" baseline="0"/>
                        <a:t> 2</a:t>
                      </a:r>
                      <a:endParaRPr lang="en-US" sz="1300" b="1" i="0">
                        <a:solidFill>
                          <a:srgbClr val="192B36"/>
                        </a:solidFill>
                        <a:latin typeface="Calibri" panose="020F0502020204030204" pitchFamily="34" charset="0"/>
                        <a:ea typeface="Open Sans Light" charset="0"/>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a:t>COMPETITOR</a:t>
                      </a:r>
                      <a:r>
                        <a:rPr lang="en-US" sz="1300" baseline="0"/>
                        <a:t> 3</a:t>
                      </a:r>
                      <a:endParaRPr lang="en-US" sz="1300" b="1" i="0">
                        <a:solidFill>
                          <a:srgbClr val="192B36"/>
                        </a:solidFill>
                        <a:latin typeface="Calibri" panose="020F0502020204030204" pitchFamily="34" charset="0"/>
                        <a:ea typeface="Open Sans Light" charset="0"/>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a:t>COMPETITOR</a:t>
                      </a:r>
                      <a:r>
                        <a:rPr lang="en-US" sz="1300" baseline="0"/>
                        <a:t> 4</a:t>
                      </a:r>
                      <a:endParaRPr lang="en-US" sz="1300" b="1" i="0">
                        <a:solidFill>
                          <a:srgbClr val="192B36"/>
                        </a:solidFill>
                        <a:latin typeface="Calibri" panose="020F0502020204030204" pitchFamily="34" charset="0"/>
                        <a:ea typeface="Open Sans Light" charset="0"/>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a:t>COMPETITOR</a:t>
                      </a:r>
                      <a:r>
                        <a:rPr lang="en-US" sz="1300" baseline="0"/>
                        <a:t> 5</a:t>
                      </a:r>
                      <a:endParaRPr lang="en-US" sz="1300" b="1" i="0">
                        <a:solidFill>
                          <a:srgbClr val="192B36"/>
                        </a:solidFill>
                        <a:latin typeface="Calibri" panose="020F0502020204030204" pitchFamily="34" charset="0"/>
                        <a:ea typeface="Open Sans Light" charset="0"/>
                        <a:cs typeface="Calibri" panose="020F0502020204030204" pitchFamily="34" charset="0"/>
                      </a:endParaRPr>
                    </a:p>
                  </a:txBody>
                  <a:tcPr marL="95317" marR="95317" marT="47659" marB="47659" anchor="ctr"/>
                </a:tc>
                <a:extLst>
                  <a:ext uri="{0D108BD9-81ED-4DB2-BD59-A6C34878D82A}">
                    <a16:rowId xmlns:a16="http://schemas.microsoft.com/office/drawing/2014/main" val="10000"/>
                  </a:ext>
                </a:extLst>
              </a:tr>
              <a:tr h="448428">
                <a:tc>
                  <a:txBody>
                    <a:bodyPr/>
                    <a:lstStyle/>
                    <a:p>
                      <a:pPr algn="l"/>
                      <a:r>
                        <a:rPr lang="mr-IN" sz="1300">
                          <a:latin typeface="+mn-lt"/>
                        </a:rPr>
                        <a:t>PRODUCT/OFFERING 1</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extLst>
                  <a:ext uri="{0D108BD9-81ED-4DB2-BD59-A6C34878D82A}">
                    <a16:rowId xmlns:a16="http://schemas.microsoft.com/office/drawing/2014/main" val="10001"/>
                  </a:ext>
                </a:extLst>
              </a:tr>
              <a:tr h="4484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1300">
                          <a:latin typeface="+mn-lt"/>
                        </a:rPr>
                        <a:t>PRODUCT/OFFERING </a:t>
                      </a:r>
                      <a:r>
                        <a:rPr lang="en-US" sz="1300">
                          <a:latin typeface="+mn-lt"/>
                        </a:rPr>
                        <a:t>2</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extLst>
                  <a:ext uri="{0D108BD9-81ED-4DB2-BD59-A6C34878D82A}">
                    <a16:rowId xmlns:a16="http://schemas.microsoft.com/office/drawing/2014/main" val="10002"/>
                  </a:ext>
                </a:extLst>
              </a:tr>
              <a:tr h="4484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1300">
                          <a:latin typeface="+mn-lt"/>
                        </a:rPr>
                        <a:t>PRODUCT/OFFERING </a:t>
                      </a:r>
                      <a:r>
                        <a:rPr lang="en-US" sz="1300">
                          <a:latin typeface="+mn-lt"/>
                        </a:rPr>
                        <a:t>3</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extLst>
                  <a:ext uri="{0D108BD9-81ED-4DB2-BD59-A6C34878D82A}">
                    <a16:rowId xmlns:a16="http://schemas.microsoft.com/office/drawing/2014/main" val="10003"/>
                  </a:ext>
                </a:extLst>
              </a:tr>
              <a:tr h="4484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1300">
                          <a:latin typeface="+mn-lt"/>
                        </a:rPr>
                        <a:t>PRODUCT/OFFERING </a:t>
                      </a:r>
                      <a:r>
                        <a:rPr lang="en-US" sz="1300">
                          <a:latin typeface="+mn-lt"/>
                        </a:rPr>
                        <a:t>4</a:t>
                      </a:r>
                      <a:endParaRPr lang="en-US" sz="1300" b="0" i="0">
                        <a:solidFill>
                          <a:srgbClr val="192B36"/>
                        </a:solidFill>
                        <a:latin typeface="+mn-lt"/>
                        <a:ea typeface="Open Sans Light" charset="0"/>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extLst>
                  <a:ext uri="{0D108BD9-81ED-4DB2-BD59-A6C34878D82A}">
                    <a16:rowId xmlns:a16="http://schemas.microsoft.com/office/drawing/2014/main" val="10004"/>
                  </a:ext>
                </a:extLst>
              </a:tr>
              <a:tr h="4484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1300">
                          <a:latin typeface="+mn-lt"/>
                        </a:rPr>
                        <a:t>PRODUCT/OFFERING </a:t>
                      </a:r>
                      <a:r>
                        <a:rPr lang="en-US" sz="1300">
                          <a:latin typeface="+mn-lt"/>
                        </a:rPr>
                        <a:t>5</a:t>
                      </a:r>
                      <a:endParaRPr lang="en-US" sz="1300" b="0" i="0">
                        <a:solidFill>
                          <a:srgbClr val="192B36"/>
                        </a:solidFill>
                        <a:latin typeface="+mn-lt"/>
                        <a:ea typeface="Open Sans Light" charset="0"/>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extLst>
                  <a:ext uri="{0D108BD9-81ED-4DB2-BD59-A6C34878D82A}">
                    <a16:rowId xmlns:a16="http://schemas.microsoft.com/office/drawing/2014/main" val="10005"/>
                  </a:ext>
                </a:extLst>
              </a:tr>
              <a:tr h="4484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1300">
                          <a:latin typeface="+mn-lt"/>
                        </a:rPr>
                        <a:t>PRODUCT/OFFERING </a:t>
                      </a:r>
                      <a:r>
                        <a:rPr lang="en-US" sz="1300">
                          <a:latin typeface="+mn-lt"/>
                        </a:rPr>
                        <a:t>6</a:t>
                      </a:r>
                      <a:endParaRPr lang="en-US" sz="1300" b="0" i="0">
                        <a:solidFill>
                          <a:srgbClr val="192B36"/>
                        </a:solidFill>
                        <a:latin typeface="+mn-lt"/>
                        <a:ea typeface="Open Sans Light" charset="0"/>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extLst>
                  <a:ext uri="{0D108BD9-81ED-4DB2-BD59-A6C34878D82A}">
                    <a16:rowId xmlns:a16="http://schemas.microsoft.com/office/drawing/2014/main" val="10006"/>
                  </a:ext>
                </a:extLst>
              </a:tr>
              <a:tr h="4484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1300">
                          <a:latin typeface="+mn-lt"/>
                        </a:rPr>
                        <a:t>PRODUCT/OFFERING </a:t>
                      </a:r>
                      <a:r>
                        <a:rPr lang="en-US" sz="1300">
                          <a:latin typeface="+mn-lt"/>
                        </a:rPr>
                        <a:t>7</a:t>
                      </a:r>
                      <a:endParaRPr lang="en-US" sz="1300" b="0" i="0">
                        <a:solidFill>
                          <a:srgbClr val="192B36"/>
                        </a:solidFill>
                        <a:latin typeface="+mn-lt"/>
                        <a:ea typeface="Open Sans Light" charset="0"/>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algn="ct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1300" err="1">
                          <a:latin typeface="+mn-lt"/>
                        </a:rPr>
                        <a:t>Yes</a:t>
                      </a:r>
                      <a:r>
                        <a:rPr lang="mr-IN" sz="1300">
                          <a:latin typeface="+mn-lt"/>
                        </a:rPr>
                        <a:t>/</a:t>
                      </a:r>
                      <a:r>
                        <a:rPr lang="mr-IN" sz="1300" err="1">
                          <a:latin typeface="+mn-lt"/>
                        </a:rPr>
                        <a:t>No</a:t>
                      </a:r>
                      <a:endParaRPr lang="en-US" sz="1300" b="0" i="0">
                        <a:solidFill>
                          <a:srgbClr val="192B36"/>
                        </a:solidFill>
                        <a:latin typeface="+mn-lt"/>
                        <a:cs typeface="Calibri" panose="020F0502020204030204" pitchFamily="34" charset="0"/>
                      </a:endParaRPr>
                    </a:p>
                  </a:txBody>
                  <a:tcPr marL="95317" marR="95317" marT="47659" marB="47659"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814038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83">
            <a:extLst>
              <a:ext uri="{FF2B5EF4-FFF2-40B4-BE49-F238E27FC236}">
                <a16:creationId xmlns:a16="http://schemas.microsoft.com/office/drawing/2014/main" id="{CFA85498-197C-6849-9DFA-CF4DF3C2E86C}"/>
              </a:ext>
            </a:extLst>
          </p:cNvPr>
          <p:cNvSpPr/>
          <p:nvPr/>
        </p:nvSpPr>
        <p:spPr>
          <a:xfrm>
            <a:off x="0" y="0"/>
            <a:ext cx="12192000" cy="6858000"/>
          </a:xfrm>
          <a:prstGeom prst="rect">
            <a:avLst/>
          </a:prstGeom>
          <a:solidFill>
            <a:srgbClr val="FACF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45">
            <a:extLst>
              <a:ext uri="{FF2B5EF4-FFF2-40B4-BE49-F238E27FC236}">
                <a16:creationId xmlns:a16="http://schemas.microsoft.com/office/drawing/2014/main" id="{1D2E8B2F-0F4B-B540-8325-8D070E0B0EE0}"/>
              </a:ext>
            </a:extLst>
          </p:cNvPr>
          <p:cNvSpPr/>
          <p:nvPr/>
        </p:nvSpPr>
        <p:spPr>
          <a:xfrm>
            <a:off x="264720" y="420508"/>
            <a:ext cx="689204" cy="689204"/>
          </a:xfrm>
          <a:prstGeom prst="roundRect">
            <a:avLst>
              <a:gd name="adj" fmla="val 16952"/>
            </a:avLst>
          </a:prstGeom>
          <a:solidFill>
            <a:srgbClr val="FF78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ounded Rectangle 94">
            <a:extLst>
              <a:ext uri="{FF2B5EF4-FFF2-40B4-BE49-F238E27FC236}">
                <a16:creationId xmlns:a16="http://schemas.microsoft.com/office/drawing/2014/main" id="{86F702BD-32A5-074B-99EC-765DB5738DE8}"/>
              </a:ext>
            </a:extLst>
          </p:cNvPr>
          <p:cNvSpPr/>
          <p:nvPr/>
        </p:nvSpPr>
        <p:spPr>
          <a:xfrm>
            <a:off x="8258276" y="2500778"/>
            <a:ext cx="3395931" cy="2068514"/>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ounded Rectangle 95">
            <a:extLst>
              <a:ext uri="{FF2B5EF4-FFF2-40B4-BE49-F238E27FC236}">
                <a16:creationId xmlns:a16="http://schemas.microsoft.com/office/drawing/2014/main" id="{3743824F-7AE6-A842-B216-F43C04C7C31C}"/>
              </a:ext>
            </a:extLst>
          </p:cNvPr>
          <p:cNvSpPr/>
          <p:nvPr/>
        </p:nvSpPr>
        <p:spPr>
          <a:xfrm>
            <a:off x="8258276" y="4826411"/>
            <a:ext cx="3395931" cy="1727092"/>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ounded Rectangle 87">
            <a:extLst>
              <a:ext uri="{FF2B5EF4-FFF2-40B4-BE49-F238E27FC236}">
                <a16:creationId xmlns:a16="http://schemas.microsoft.com/office/drawing/2014/main" id="{C085BFF4-C227-CB41-B293-18A6EC37159E}"/>
              </a:ext>
            </a:extLst>
          </p:cNvPr>
          <p:cNvSpPr/>
          <p:nvPr/>
        </p:nvSpPr>
        <p:spPr>
          <a:xfrm>
            <a:off x="8258276" y="285770"/>
            <a:ext cx="3395931" cy="2002939"/>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ounded Rectangle 93">
            <a:extLst>
              <a:ext uri="{FF2B5EF4-FFF2-40B4-BE49-F238E27FC236}">
                <a16:creationId xmlns:a16="http://schemas.microsoft.com/office/drawing/2014/main" id="{B7C8881B-742D-6848-8D80-7B4CB244D7A1}"/>
              </a:ext>
            </a:extLst>
          </p:cNvPr>
          <p:cNvSpPr/>
          <p:nvPr/>
        </p:nvSpPr>
        <p:spPr>
          <a:xfrm>
            <a:off x="4267129" y="4963876"/>
            <a:ext cx="3737988" cy="1589627"/>
          </a:xfrm>
          <a:prstGeom prst="roundRect">
            <a:avLst>
              <a:gd name="adj" fmla="val 112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ounded Rectangle 88">
            <a:extLst>
              <a:ext uri="{FF2B5EF4-FFF2-40B4-BE49-F238E27FC236}">
                <a16:creationId xmlns:a16="http://schemas.microsoft.com/office/drawing/2014/main" id="{596F604F-8696-DA4A-B6C1-451233BC78AF}"/>
              </a:ext>
            </a:extLst>
          </p:cNvPr>
          <p:cNvSpPr/>
          <p:nvPr/>
        </p:nvSpPr>
        <p:spPr>
          <a:xfrm>
            <a:off x="553745" y="3735932"/>
            <a:ext cx="3460223" cy="2817571"/>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ounded Rectangle 82">
            <a:extLst>
              <a:ext uri="{FF2B5EF4-FFF2-40B4-BE49-F238E27FC236}">
                <a16:creationId xmlns:a16="http://schemas.microsoft.com/office/drawing/2014/main" id="{93EC4D27-B4A9-974F-B0D5-517480621406}"/>
              </a:ext>
            </a:extLst>
          </p:cNvPr>
          <p:cNvSpPr/>
          <p:nvPr/>
        </p:nvSpPr>
        <p:spPr>
          <a:xfrm>
            <a:off x="553745" y="285769"/>
            <a:ext cx="3460223" cy="3205520"/>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ounded Rectangle 86">
            <a:extLst>
              <a:ext uri="{FF2B5EF4-FFF2-40B4-BE49-F238E27FC236}">
                <a16:creationId xmlns:a16="http://schemas.microsoft.com/office/drawing/2014/main" id="{A7585D7A-3DB2-9745-B16E-A987BFA51363}"/>
              </a:ext>
            </a:extLst>
          </p:cNvPr>
          <p:cNvSpPr/>
          <p:nvPr/>
        </p:nvSpPr>
        <p:spPr>
          <a:xfrm>
            <a:off x="4266129" y="285770"/>
            <a:ext cx="3738988" cy="1379287"/>
          </a:xfrm>
          <a:prstGeom prst="roundRect">
            <a:avLst>
              <a:gd name="adj" fmla="val 112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70B86A52-8703-BD42-8383-704A930A68EC}"/>
              </a:ext>
            </a:extLst>
          </p:cNvPr>
          <p:cNvSpPr txBox="1"/>
          <p:nvPr/>
        </p:nvSpPr>
        <p:spPr>
          <a:xfrm>
            <a:off x="1675501" y="569740"/>
            <a:ext cx="1441646" cy="369332"/>
          </a:xfrm>
          <a:prstGeom prst="rect">
            <a:avLst/>
          </a:prstGeom>
          <a:noFill/>
        </p:spPr>
        <p:txBody>
          <a:bodyPr wrap="square" rtlCol="0">
            <a:spAutoFit/>
          </a:bodyPr>
          <a:lstStyle/>
          <a:p>
            <a:r>
              <a:rPr lang="en-US" b="1">
                <a:solidFill>
                  <a:srgbClr val="192B36"/>
                </a:solidFill>
                <a:latin typeface="Calibri" panose="020F0502020204030204" pitchFamily="34" charset="0"/>
                <a:ea typeface="Open Sans" charset="0"/>
                <a:cs typeface="Calibri" panose="020F0502020204030204" pitchFamily="34" charset="0"/>
              </a:rPr>
              <a:t>Company 1</a:t>
            </a:r>
          </a:p>
        </p:txBody>
      </p:sp>
      <p:sp>
        <p:nvSpPr>
          <p:cNvPr id="29" name="TextBox 28">
            <a:extLst>
              <a:ext uri="{FF2B5EF4-FFF2-40B4-BE49-F238E27FC236}">
                <a16:creationId xmlns:a16="http://schemas.microsoft.com/office/drawing/2014/main" id="{C9E2B717-FD2D-2C4E-9155-10A8E9799751}"/>
              </a:ext>
            </a:extLst>
          </p:cNvPr>
          <p:cNvSpPr txBox="1"/>
          <p:nvPr/>
        </p:nvSpPr>
        <p:spPr>
          <a:xfrm>
            <a:off x="741735" y="1295491"/>
            <a:ext cx="1541122" cy="276999"/>
          </a:xfrm>
          <a:prstGeom prst="rect">
            <a:avLst/>
          </a:prstGeom>
          <a:noFill/>
        </p:spPr>
        <p:txBody>
          <a:bodyPr wrap="square" rtlCol="0">
            <a:spAutoFit/>
          </a:bodyPr>
          <a:lstStyle/>
          <a:p>
            <a:r>
              <a:rPr lang="en-US" sz="1200" b="1">
                <a:solidFill>
                  <a:srgbClr val="192B36"/>
                </a:solidFill>
                <a:latin typeface="Calibri" panose="020F0502020204030204" pitchFamily="34" charset="0"/>
                <a:ea typeface="Open Sans Light" charset="0"/>
                <a:cs typeface="Calibri" panose="020F0502020204030204" pitchFamily="34" charset="0"/>
              </a:rPr>
              <a:t>DESCRIPTION</a:t>
            </a:r>
          </a:p>
        </p:txBody>
      </p:sp>
      <p:sp>
        <p:nvSpPr>
          <p:cNvPr id="32" name="TextBox 31">
            <a:extLst>
              <a:ext uri="{FF2B5EF4-FFF2-40B4-BE49-F238E27FC236}">
                <a16:creationId xmlns:a16="http://schemas.microsoft.com/office/drawing/2014/main" id="{ADC4709B-7FCF-9B43-A2C2-6428990CCC53}"/>
              </a:ext>
            </a:extLst>
          </p:cNvPr>
          <p:cNvSpPr txBox="1"/>
          <p:nvPr/>
        </p:nvSpPr>
        <p:spPr>
          <a:xfrm>
            <a:off x="751741" y="1696806"/>
            <a:ext cx="3095294" cy="1477328"/>
          </a:xfrm>
          <a:prstGeom prst="rect">
            <a:avLst/>
          </a:prstGeom>
          <a:noFill/>
        </p:spPr>
        <p:txBody>
          <a:bodyPr wrap="square" rtlCol="0">
            <a:spAutoFit/>
          </a:bodyPr>
          <a:lstStyle/>
          <a:p>
            <a:r>
              <a:rPr lang="en-US" sz="900" i="1">
                <a:latin typeface="+mj-lt"/>
                <a:ea typeface="Open Sans Light" charset="0"/>
                <a:cs typeface="Open Sans Light" charset="0"/>
              </a:rPr>
              <a:t>Write a brief description of each competitor.</a:t>
            </a:r>
          </a:p>
          <a:p>
            <a:endParaRPr lang="en-US" sz="900" i="1">
              <a:latin typeface="+mj-lt"/>
              <a:ea typeface="Open Sans Light" charset="0"/>
              <a:cs typeface="Open Sans Light" charset="0"/>
            </a:endParaRPr>
          </a:p>
          <a:p>
            <a:r>
              <a:rPr lang="en-US" sz="900" i="1">
                <a:latin typeface="+mj-lt"/>
                <a:ea typeface="Open Sans Light" charset="0"/>
                <a:cs typeface="Open Sans Light" charset="0"/>
              </a:rPr>
              <a:t>This description can be in your own words or take the messaging directly from your competitor's website.</a:t>
            </a:r>
          </a:p>
          <a:p>
            <a:endParaRPr lang="en-US" sz="900">
              <a:latin typeface="+mj-lt"/>
              <a:ea typeface="Open Sans Light" charset="0"/>
              <a:cs typeface="Open Sans Light" charset="0"/>
            </a:endParaRPr>
          </a:p>
          <a:p>
            <a:r>
              <a:rPr lang="en-US" sz="900" b="1">
                <a:solidFill>
                  <a:srgbClr val="FF788E"/>
                </a:solidFill>
                <a:latin typeface="+mj-lt"/>
                <a:ea typeface="Open Sans" charset="0"/>
                <a:cs typeface="Open Sans" charset="0"/>
              </a:rPr>
              <a:t>›</a:t>
            </a:r>
            <a:r>
              <a:rPr lang="en-US" sz="900">
                <a:latin typeface="+mj-lt"/>
                <a:ea typeface="Open Sans Light" charset="0"/>
                <a:cs typeface="Open Sans Light" charset="0"/>
              </a:rPr>
              <a:t>  Founded </a:t>
            </a:r>
          </a:p>
          <a:p>
            <a:r>
              <a:rPr lang="en-US" sz="900" b="1">
                <a:solidFill>
                  <a:srgbClr val="FF788E"/>
                </a:solidFill>
                <a:latin typeface="+mj-lt"/>
                <a:ea typeface="Open Sans" charset="0"/>
                <a:cs typeface="Open Sans" charset="0"/>
              </a:rPr>
              <a:t>› </a:t>
            </a:r>
            <a:r>
              <a:rPr lang="en-US" sz="900">
                <a:latin typeface="+mj-lt"/>
                <a:ea typeface="Open Sans Light" charset="0"/>
                <a:cs typeface="Open Sans Light" charset="0"/>
              </a:rPr>
              <a:t> Located </a:t>
            </a:r>
          </a:p>
          <a:p>
            <a:r>
              <a:rPr lang="en-US" sz="900" b="1">
                <a:solidFill>
                  <a:srgbClr val="FF788E"/>
                </a:solidFill>
                <a:latin typeface="+mj-lt"/>
                <a:ea typeface="Open Sans" charset="0"/>
                <a:cs typeface="Open Sans" charset="0"/>
              </a:rPr>
              <a:t>› </a:t>
            </a:r>
            <a:r>
              <a:rPr lang="en-US" sz="900">
                <a:latin typeface="+mj-lt"/>
                <a:ea typeface="Open Sans Light" charset="0"/>
                <a:cs typeface="Open Sans Light" charset="0"/>
              </a:rPr>
              <a:t> Funding</a:t>
            </a:r>
          </a:p>
          <a:p>
            <a:r>
              <a:rPr lang="en-US" sz="900" b="1">
                <a:solidFill>
                  <a:srgbClr val="FF788E"/>
                </a:solidFill>
                <a:latin typeface="+mj-lt"/>
                <a:ea typeface="Open Sans" charset="0"/>
                <a:cs typeface="Open Sans" charset="0"/>
              </a:rPr>
              <a:t>› </a:t>
            </a:r>
            <a:r>
              <a:rPr lang="en-US" sz="900">
                <a:latin typeface="+mj-lt"/>
                <a:ea typeface="Open Sans Light" charset="0"/>
                <a:cs typeface="Open Sans Light" charset="0"/>
              </a:rPr>
              <a:t> Key Traits</a:t>
            </a:r>
          </a:p>
          <a:p>
            <a:r>
              <a:rPr lang="en-US" sz="900" b="1">
                <a:solidFill>
                  <a:srgbClr val="FF788E"/>
                </a:solidFill>
                <a:latin typeface="+mj-lt"/>
                <a:ea typeface="Open Sans" charset="0"/>
                <a:cs typeface="Open Sans" charset="0"/>
              </a:rPr>
              <a:t>›</a:t>
            </a:r>
            <a:r>
              <a:rPr lang="en-US" sz="900" b="1">
                <a:solidFill>
                  <a:srgbClr val="FC4242"/>
                </a:solidFill>
                <a:latin typeface="+mj-lt"/>
                <a:ea typeface="Open Sans" charset="0"/>
                <a:cs typeface="Open Sans" charset="0"/>
              </a:rPr>
              <a:t> </a:t>
            </a:r>
            <a:r>
              <a:rPr lang="en-US" sz="900">
                <a:latin typeface="+mj-lt"/>
                <a:ea typeface="Open Sans Light" charset="0"/>
                <a:cs typeface="Open Sans Light" charset="0"/>
              </a:rPr>
              <a:t> N° employees</a:t>
            </a:r>
          </a:p>
        </p:txBody>
      </p:sp>
      <p:sp>
        <p:nvSpPr>
          <p:cNvPr id="34" name="TextBox 33">
            <a:extLst>
              <a:ext uri="{FF2B5EF4-FFF2-40B4-BE49-F238E27FC236}">
                <a16:creationId xmlns:a16="http://schemas.microsoft.com/office/drawing/2014/main" id="{42259206-D77C-944C-BDE2-FF1E565315F4}"/>
              </a:ext>
            </a:extLst>
          </p:cNvPr>
          <p:cNvSpPr txBox="1"/>
          <p:nvPr/>
        </p:nvSpPr>
        <p:spPr>
          <a:xfrm>
            <a:off x="756578" y="3854435"/>
            <a:ext cx="1541122" cy="27979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PRICING</a:t>
            </a:r>
          </a:p>
        </p:txBody>
      </p:sp>
      <p:sp>
        <p:nvSpPr>
          <p:cNvPr id="36" name="TextBox 35">
            <a:extLst>
              <a:ext uri="{FF2B5EF4-FFF2-40B4-BE49-F238E27FC236}">
                <a16:creationId xmlns:a16="http://schemas.microsoft.com/office/drawing/2014/main" id="{28D2EB5D-EE10-3648-A835-FA944D5D74B6}"/>
              </a:ext>
            </a:extLst>
          </p:cNvPr>
          <p:cNvSpPr txBox="1"/>
          <p:nvPr/>
        </p:nvSpPr>
        <p:spPr>
          <a:xfrm>
            <a:off x="753615" y="4445031"/>
            <a:ext cx="3093420" cy="1446550"/>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Describe the competition’s pricing strategy. </a:t>
            </a:r>
          </a:p>
          <a:p>
            <a:endParaRPr lang="en-US" sz="900">
              <a:latin typeface="Calibri Light" panose="020F0302020204030204" pitchFamily="34" charset="0"/>
              <a:ea typeface="Open Sans Light" charset="0"/>
              <a:cs typeface="Calibri Light" panose="020F0302020204030204" pitchFamily="34" charset="0"/>
            </a:endParaRPr>
          </a:p>
          <a:p>
            <a:r>
              <a:rPr lang="en-US" sz="900" i="1">
                <a:latin typeface="Calibri Light" panose="020F0302020204030204" pitchFamily="34" charset="0"/>
                <a:ea typeface="Open Sans Light" charset="0"/>
                <a:cs typeface="Calibri Light" panose="020F0302020204030204" pitchFamily="34" charset="0"/>
              </a:rPr>
              <a:t>Example: </a:t>
            </a:r>
          </a:p>
          <a:p>
            <a:endParaRPr lang="en-US" sz="900" i="1">
              <a:latin typeface="Calibri Light" panose="020F0302020204030204" pitchFamily="34" charset="0"/>
              <a:ea typeface="Open Sans Light" charset="0"/>
              <a:cs typeface="Calibri Light" panose="020F0302020204030204" pitchFamily="34" charset="0"/>
            </a:endParaRPr>
          </a:p>
          <a:p>
            <a:r>
              <a:rPr lang="en-US" sz="900" b="1">
                <a:solidFill>
                  <a:srgbClr val="FC4242"/>
                </a:solidFill>
                <a:ea typeface="Open Sans" charset="0"/>
                <a:cs typeface="Open Sans" charset="0"/>
              </a:rPr>
              <a:t>›</a:t>
            </a:r>
            <a:r>
              <a:rPr lang="en-US" sz="900">
                <a:ea typeface="Open Sans Light" charset="0"/>
                <a:cs typeface="Open Sans Light" charset="0"/>
              </a:rPr>
              <a:t>  </a:t>
            </a:r>
            <a:r>
              <a:rPr lang="en-US" sz="900" i="1">
                <a:latin typeface="Calibri Light" panose="020F0302020204030204" pitchFamily="34" charset="0"/>
                <a:ea typeface="Open Sans Light" charset="0"/>
                <a:cs typeface="Calibri Light" panose="020F0302020204030204" pitchFamily="34" charset="0"/>
              </a:rPr>
              <a:t>This competitor is the loss leader or premium offering in our industry </a:t>
            </a:r>
          </a:p>
          <a:p>
            <a:r>
              <a:rPr lang="en-US" sz="900" b="1">
                <a:solidFill>
                  <a:srgbClr val="FF788E"/>
                </a:solidFill>
                <a:ea typeface="Open Sans" charset="0"/>
                <a:cs typeface="Open Sans" charset="0"/>
              </a:rPr>
              <a:t>›</a:t>
            </a:r>
            <a:r>
              <a:rPr lang="en-US" sz="900">
                <a:solidFill>
                  <a:srgbClr val="FF788E"/>
                </a:solidFill>
                <a:ea typeface="Open Sans Light" charset="0"/>
                <a:cs typeface="Open Sans Light" charset="0"/>
              </a:rPr>
              <a:t> </a:t>
            </a:r>
            <a:r>
              <a:rPr lang="en-US" sz="900" i="1">
                <a:latin typeface="Calibri Light" panose="020F0302020204030204" pitchFamily="34" charset="0"/>
                <a:ea typeface="Open Sans Light" charset="0"/>
                <a:cs typeface="Calibri Light" panose="020F0302020204030204" pitchFamily="34" charset="0"/>
              </a:rPr>
              <a:t>They have subscription pricing</a:t>
            </a:r>
            <a:br>
              <a:rPr lang="en-US" sz="900" i="1">
                <a:latin typeface="Calibri Light" panose="020F0302020204030204" pitchFamily="34" charset="0"/>
                <a:ea typeface="Open Sans Light" charset="0"/>
                <a:cs typeface="Calibri Light" panose="020F0302020204030204" pitchFamily="34" charset="0"/>
              </a:rPr>
            </a:br>
            <a:endParaRPr lang="en-US" sz="900" i="1">
              <a:latin typeface="Calibri Light" panose="020F0302020204030204" pitchFamily="34" charset="0"/>
              <a:ea typeface="Open Sans Light" charset="0"/>
              <a:cs typeface="Calibri Light" panose="020F0302020204030204" pitchFamily="34" charset="0"/>
            </a:endParaRPr>
          </a:p>
          <a:p>
            <a:endParaRPr lang="en-US" sz="800">
              <a:latin typeface="Calibri Light" panose="020F0302020204030204" pitchFamily="34" charset="0"/>
              <a:ea typeface="Open Sans Light" charset="0"/>
              <a:cs typeface="Calibri Light" panose="020F0302020204030204" pitchFamily="34" charset="0"/>
            </a:endParaRPr>
          </a:p>
          <a:p>
            <a:endParaRPr lang="en-US" sz="800">
              <a:latin typeface="Calibri Light" panose="020F0302020204030204" pitchFamily="34" charset="0"/>
              <a:ea typeface="Open Sans Light" charset="0"/>
              <a:cs typeface="Calibri Light" panose="020F0302020204030204" pitchFamily="34" charset="0"/>
            </a:endParaRPr>
          </a:p>
        </p:txBody>
      </p:sp>
      <p:sp>
        <p:nvSpPr>
          <p:cNvPr id="39" name="TextBox 38">
            <a:extLst>
              <a:ext uri="{FF2B5EF4-FFF2-40B4-BE49-F238E27FC236}">
                <a16:creationId xmlns:a16="http://schemas.microsoft.com/office/drawing/2014/main" id="{7E4AC412-56C3-C643-B064-C1F2BAA059EE}"/>
              </a:ext>
            </a:extLst>
          </p:cNvPr>
          <p:cNvSpPr txBox="1"/>
          <p:nvPr/>
        </p:nvSpPr>
        <p:spPr>
          <a:xfrm>
            <a:off x="4622519" y="394147"/>
            <a:ext cx="2377751"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PRODUCT OVERVIEW</a:t>
            </a:r>
          </a:p>
        </p:txBody>
      </p:sp>
      <p:sp>
        <p:nvSpPr>
          <p:cNvPr id="41" name="TextBox 40">
            <a:extLst>
              <a:ext uri="{FF2B5EF4-FFF2-40B4-BE49-F238E27FC236}">
                <a16:creationId xmlns:a16="http://schemas.microsoft.com/office/drawing/2014/main" id="{CEF3336C-C9E1-E040-BA8A-6530D96A4519}"/>
              </a:ext>
            </a:extLst>
          </p:cNvPr>
          <p:cNvSpPr txBox="1"/>
          <p:nvPr/>
        </p:nvSpPr>
        <p:spPr>
          <a:xfrm>
            <a:off x="4434130" y="889904"/>
            <a:ext cx="3421134" cy="646331"/>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Give your team an idea of the decision-making process your customers go through - Analyze your competitor's product and service offerings in terms of features and value  Make relevant notes &amp; compare the competition’s offering to your own.</a:t>
            </a:r>
          </a:p>
        </p:txBody>
      </p:sp>
      <p:sp>
        <p:nvSpPr>
          <p:cNvPr id="42" name="Rectangle 41">
            <a:extLst>
              <a:ext uri="{FF2B5EF4-FFF2-40B4-BE49-F238E27FC236}">
                <a16:creationId xmlns:a16="http://schemas.microsoft.com/office/drawing/2014/main" id="{0A0C04CF-AEC6-3247-BA2D-EA16BE1FE648}"/>
              </a:ext>
            </a:extLst>
          </p:cNvPr>
          <p:cNvSpPr/>
          <p:nvPr/>
        </p:nvSpPr>
        <p:spPr>
          <a:xfrm>
            <a:off x="5811395" y="2596218"/>
            <a:ext cx="815546" cy="296667"/>
          </a:xfrm>
          <a:prstGeom prst="rect">
            <a:avLst/>
          </a:prstGeom>
          <a:solidFill>
            <a:schemeClr val="lt1"/>
          </a:solidFill>
          <a:ln w="9525">
            <a:noFill/>
          </a:ln>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43" name="Rectangle 42">
            <a:extLst>
              <a:ext uri="{FF2B5EF4-FFF2-40B4-BE49-F238E27FC236}">
                <a16:creationId xmlns:a16="http://schemas.microsoft.com/office/drawing/2014/main" id="{B71E8406-5D3E-D44B-AA13-56DB749BA267}"/>
              </a:ext>
            </a:extLst>
          </p:cNvPr>
          <p:cNvSpPr/>
          <p:nvPr/>
        </p:nvSpPr>
        <p:spPr>
          <a:xfrm>
            <a:off x="5811395" y="4277186"/>
            <a:ext cx="815546" cy="296667"/>
          </a:xfrm>
          <a:prstGeom prst="rect">
            <a:avLst/>
          </a:prstGeom>
          <a:solidFill>
            <a:schemeClr val="lt1"/>
          </a:solidFill>
          <a:ln w="9525">
            <a:noFill/>
          </a:ln>
          <a:effectLst/>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45" name="TextBox 44">
            <a:extLst>
              <a:ext uri="{FF2B5EF4-FFF2-40B4-BE49-F238E27FC236}">
                <a16:creationId xmlns:a16="http://schemas.microsoft.com/office/drawing/2014/main" id="{1C405BF9-1E54-8B43-8F94-B1307E77570F}"/>
              </a:ext>
            </a:extLst>
          </p:cNvPr>
          <p:cNvSpPr txBox="1"/>
          <p:nvPr/>
        </p:nvSpPr>
        <p:spPr>
          <a:xfrm>
            <a:off x="4384828" y="5409224"/>
            <a:ext cx="3470436" cy="1061829"/>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List the competition’s proprietary offerings.</a:t>
            </a:r>
          </a:p>
          <a:p>
            <a:endParaRPr lang="en-US" sz="900">
              <a:latin typeface="Calibri Light" panose="020F0302020204030204" pitchFamily="34" charset="0"/>
              <a:ea typeface="Open Sans Light" charset="0"/>
              <a:cs typeface="Calibri Light" panose="020F0302020204030204" pitchFamily="34" charset="0"/>
            </a:endParaRPr>
          </a:p>
          <a:p>
            <a:r>
              <a:rPr lang="en-US" sz="900" b="1">
                <a:solidFill>
                  <a:srgbClr val="FF788E"/>
                </a:solidFill>
                <a:latin typeface="Calibri Light" panose="020F0302020204030204" pitchFamily="34" charset="0"/>
                <a:ea typeface="Open Sans" charset="0"/>
                <a:cs typeface="Calibri Light" panose="020F0302020204030204" pitchFamily="34" charset="0"/>
              </a:rPr>
              <a:t>›</a:t>
            </a:r>
            <a:r>
              <a:rPr lang="en-US" sz="900">
                <a:latin typeface="Calibri Light" panose="020F0302020204030204" pitchFamily="34" charset="0"/>
                <a:ea typeface="Open Sans Light" charset="0"/>
                <a:cs typeface="Calibri Light" panose="020F0302020204030204" pitchFamily="34" charset="0"/>
              </a:rPr>
              <a:t>  Proprietary 1</a:t>
            </a:r>
          </a:p>
          <a:p>
            <a:r>
              <a:rPr lang="en-US" sz="900" b="1">
                <a:solidFill>
                  <a:srgbClr val="FF788E"/>
                </a:solidFill>
                <a:latin typeface="Calibri Light" panose="020F0302020204030204" pitchFamily="34" charset="0"/>
                <a:ea typeface="Open Sans" charset="0"/>
                <a:cs typeface="Calibri Light" panose="020F0302020204030204" pitchFamily="34" charset="0"/>
              </a:rPr>
              <a:t>›</a:t>
            </a:r>
            <a:r>
              <a:rPr lang="en-US" sz="900" b="1">
                <a:latin typeface="Calibri Light" panose="020F0302020204030204" pitchFamily="34" charset="0"/>
                <a:ea typeface="Open Sans Light" charset="0"/>
                <a:cs typeface="Calibri Light" panose="020F0302020204030204" pitchFamily="34" charset="0"/>
              </a:rPr>
              <a:t>  </a:t>
            </a:r>
            <a:r>
              <a:rPr lang="en-US" sz="900">
                <a:latin typeface="Calibri Light" panose="020F0302020204030204" pitchFamily="34" charset="0"/>
                <a:ea typeface="Open Sans Light" charset="0"/>
                <a:cs typeface="Calibri Light" panose="020F0302020204030204" pitchFamily="34" charset="0"/>
              </a:rPr>
              <a:t>Proprietary 2</a:t>
            </a:r>
          </a:p>
          <a:p>
            <a:r>
              <a:rPr lang="en-US" sz="900" b="1">
                <a:solidFill>
                  <a:srgbClr val="FF788E"/>
                </a:solidFill>
                <a:latin typeface="Calibri Light" panose="020F0302020204030204" pitchFamily="34" charset="0"/>
                <a:ea typeface="Open Sans" charset="0"/>
                <a:cs typeface="Calibri Light" panose="020F0302020204030204" pitchFamily="34" charset="0"/>
              </a:rPr>
              <a:t>›</a:t>
            </a:r>
            <a:r>
              <a:rPr lang="en-US" sz="900" b="1">
                <a:solidFill>
                  <a:srgbClr val="FF788E"/>
                </a:solidFill>
                <a:latin typeface="Calibri Light" panose="020F0302020204030204" pitchFamily="34" charset="0"/>
                <a:ea typeface="Open Sans Light" charset="0"/>
                <a:cs typeface="Calibri Light" panose="020F0302020204030204" pitchFamily="34" charset="0"/>
              </a:rPr>
              <a:t> </a:t>
            </a:r>
            <a:r>
              <a:rPr lang="en-US" sz="900">
                <a:latin typeface="Calibri Light" panose="020F0302020204030204" pitchFamily="34" charset="0"/>
                <a:ea typeface="Open Sans Light" charset="0"/>
                <a:cs typeface="Calibri Light" panose="020F0302020204030204" pitchFamily="34" charset="0"/>
              </a:rPr>
              <a:t> Proprietary 3</a:t>
            </a:r>
          </a:p>
          <a:p>
            <a:r>
              <a:rPr lang="en-US" sz="900" b="1">
                <a:solidFill>
                  <a:srgbClr val="FF788E"/>
                </a:solidFill>
                <a:latin typeface="Calibri Light" panose="020F0302020204030204" pitchFamily="34" charset="0"/>
                <a:ea typeface="Open Sans" charset="0"/>
                <a:cs typeface="Calibri Light" panose="020F0302020204030204" pitchFamily="34" charset="0"/>
              </a:rPr>
              <a:t>›</a:t>
            </a:r>
            <a:r>
              <a:rPr lang="en-US" sz="900">
                <a:latin typeface="Calibri Light" panose="020F0302020204030204" pitchFamily="34" charset="0"/>
                <a:ea typeface="Open Sans Light" charset="0"/>
                <a:cs typeface="Calibri Light" panose="020F0302020204030204" pitchFamily="34" charset="0"/>
              </a:rPr>
              <a:t>  Proprietary 4</a:t>
            </a:r>
          </a:p>
          <a:p>
            <a:r>
              <a:rPr lang="en-US" sz="900" b="1">
                <a:solidFill>
                  <a:srgbClr val="FF788E"/>
                </a:solidFill>
                <a:latin typeface="Calibri Light" panose="020F0302020204030204" pitchFamily="34" charset="0"/>
                <a:ea typeface="Open Sans" charset="0"/>
                <a:cs typeface="Calibri Light" panose="020F0302020204030204" pitchFamily="34" charset="0"/>
              </a:rPr>
              <a:t>›</a:t>
            </a:r>
            <a:r>
              <a:rPr lang="en-US" sz="900" b="1">
                <a:latin typeface="Calibri Light" panose="020F0302020204030204" pitchFamily="34" charset="0"/>
                <a:ea typeface="Open Sans Light" charset="0"/>
                <a:cs typeface="Calibri Light" panose="020F0302020204030204" pitchFamily="34" charset="0"/>
              </a:rPr>
              <a:t> </a:t>
            </a:r>
            <a:r>
              <a:rPr lang="en-US" sz="900">
                <a:latin typeface="Calibri Light" panose="020F0302020204030204" pitchFamily="34" charset="0"/>
                <a:ea typeface="Open Sans Light" charset="0"/>
                <a:cs typeface="Calibri Light" panose="020F0302020204030204" pitchFamily="34" charset="0"/>
              </a:rPr>
              <a:t> Proprietary 5</a:t>
            </a:r>
          </a:p>
        </p:txBody>
      </p:sp>
      <p:sp>
        <p:nvSpPr>
          <p:cNvPr id="54" name="TextBox 53">
            <a:extLst>
              <a:ext uri="{FF2B5EF4-FFF2-40B4-BE49-F238E27FC236}">
                <a16:creationId xmlns:a16="http://schemas.microsoft.com/office/drawing/2014/main" id="{910B9516-C871-8743-A393-CFAA7F56F5FF}"/>
              </a:ext>
            </a:extLst>
          </p:cNvPr>
          <p:cNvSpPr txBox="1"/>
          <p:nvPr/>
        </p:nvSpPr>
        <p:spPr>
          <a:xfrm>
            <a:off x="8354940" y="2591335"/>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WHY WE LOSE</a:t>
            </a:r>
          </a:p>
        </p:txBody>
      </p:sp>
      <p:sp>
        <p:nvSpPr>
          <p:cNvPr id="59" name="TextBox 58">
            <a:extLst>
              <a:ext uri="{FF2B5EF4-FFF2-40B4-BE49-F238E27FC236}">
                <a16:creationId xmlns:a16="http://schemas.microsoft.com/office/drawing/2014/main" id="{9A6CDA55-D62A-924D-9E41-7C36B070779E}"/>
              </a:ext>
            </a:extLst>
          </p:cNvPr>
          <p:cNvSpPr txBox="1"/>
          <p:nvPr/>
        </p:nvSpPr>
        <p:spPr>
          <a:xfrm>
            <a:off x="8347224" y="2972355"/>
            <a:ext cx="3103041" cy="1615827"/>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A list of specific reasons why you lose to a specific competitor. Provide guidance on how to steer the conversation away from a loss with counterpoints. </a:t>
            </a:r>
          </a:p>
          <a:p>
            <a:endParaRPr lang="en-US" sz="900" i="1">
              <a:latin typeface="Calibri Light" panose="020F0302020204030204" pitchFamily="34" charset="0"/>
              <a:ea typeface="Open Sans Light" charset="0"/>
              <a:cs typeface="Calibri Light" panose="020F0302020204030204" pitchFamily="34" charset="0"/>
            </a:endParaRPr>
          </a:p>
          <a:p>
            <a:r>
              <a:rPr lang="en-US" sz="900" i="1">
                <a:latin typeface="Calibri Light" panose="020F0302020204030204" pitchFamily="34" charset="0"/>
                <a:ea typeface="Open Sans Light" charset="0"/>
                <a:cs typeface="Calibri Light" panose="020F0302020204030204" pitchFamily="34" charset="0"/>
              </a:rPr>
              <a:t>Example: </a:t>
            </a:r>
          </a:p>
          <a:p>
            <a:endParaRPr lang="en-US" sz="900">
              <a:latin typeface="Calibri Light" panose="020F0302020204030204" pitchFamily="34" charset="0"/>
              <a:ea typeface="Open Sans Light" charset="0"/>
              <a:cs typeface="Calibri Light" panose="020F0302020204030204" pitchFamily="34" charset="0"/>
            </a:endParaRPr>
          </a:p>
          <a:p>
            <a:r>
              <a:rPr lang="en-US" sz="900" b="1">
                <a:solidFill>
                  <a:srgbClr val="FF788E"/>
                </a:solidFill>
                <a:ea typeface="Open Sans" charset="0"/>
                <a:cs typeface="Open Sans" charset="0"/>
              </a:rPr>
              <a:t>›</a:t>
            </a:r>
            <a:r>
              <a:rPr lang="en-US" sz="900" b="1">
                <a:solidFill>
                  <a:srgbClr val="FF788E"/>
                </a:solidFill>
                <a:ea typeface="Open Sans Light" charset="0"/>
                <a:cs typeface="Open Sans Light" charset="0"/>
              </a:rPr>
              <a:t> </a:t>
            </a:r>
            <a:r>
              <a:rPr lang="en-US" sz="900" b="1">
                <a:ea typeface="Open Sans Light" charset="0"/>
                <a:cs typeface="Open Sans Light" charset="0"/>
              </a:rPr>
              <a:t> </a:t>
            </a:r>
            <a:r>
              <a:rPr lang="en-US" sz="900">
                <a:latin typeface="Calibri Light" panose="020F0302020204030204" pitchFamily="34" charset="0"/>
                <a:ea typeface="Open Sans Light" charset="0"/>
                <a:cs typeface="Calibri Light" panose="020F0302020204030204" pitchFamily="34" charset="0"/>
              </a:rPr>
              <a:t>They have a completely free version (but features are limited and most people find they need to upgrade)</a:t>
            </a:r>
          </a:p>
          <a:p>
            <a:r>
              <a:rPr lang="en-US" sz="900" b="1">
                <a:solidFill>
                  <a:srgbClr val="FF788E"/>
                </a:solidFill>
                <a:ea typeface="Open Sans" charset="0"/>
                <a:cs typeface="Open Sans" charset="0"/>
              </a:rPr>
              <a:t>›</a:t>
            </a:r>
            <a:r>
              <a:rPr lang="en-US" sz="900" b="1">
                <a:solidFill>
                  <a:srgbClr val="FC4242"/>
                </a:solidFill>
                <a:ea typeface="Open Sans" charset="0"/>
                <a:cs typeface="Open Sans" charset="0"/>
              </a:rPr>
              <a:t> </a:t>
            </a:r>
            <a:r>
              <a:rPr lang="en-US" sz="900">
                <a:ea typeface="Open Sans Light" charset="0"/>
                <a:cs typeface="Open Sans Light" charset="0"/>
              </a:rPr>
              <a:t> </a:t>
            </a:r>
            <a:r>
              <a:rPr lang="en-US" sz="900">
                <a:latin typeface="Calibri Light" panose="020F0302020204030204" pitchFamily="34" charset="0"/>
                <a:ea typeface="Open Sans Light" charset="0"/>
                <a:cs typeface="Calibri Light" panose="020F0302020204030204" pitchFamily="34" charset="0"/>
              </a:rPr>
              <a:t>They have excellent resources and support (some users say their UX is complicated, so they require more support)</a:t>
            </a:r>
          </a:p>
          <a:p>
            <a:endParaRPr lang="en-US" sz="900">
              <a:latin typeface="Calibri Light" panose="020F0302020204030204" pitchFamily="34" charset="0"/>
              <a:ea typeface="Open Sans Light" charset="0"/>
              <a:cs typeface="Calibri Light" panose="020F0302020204030204" pitchFamily="34" charset="0"/>
            </a:endParaRPr>
          </a:p>
        </p:txBody>
      </p:sp>
      <p:sp>
        <p:nvSpPr>
          <p:cNvPr id="62" name="TextBox 61">
            <a:extLst>
              <a:ext uri="{FF2B5EF4-FFF2-40B4-BE49-F238E27FC236}">
                <a16:creationId xmlns:a16="http://schemas.microsoft.com/office/drawing/2014/main" id="{0F9C2E6D-B3B9-BC42-9197-4ABFBEA76FB5}"/>
              </a:ext>
            </a:extLst>
          </p:cNvPr>
          <p:cNvSpPr txBox="1"/>
          <p:nvPr/>
        </p:nvSpPr>
        <p:spPr>
          <a:xfrm>
            <a:off x="8354940" y="4897218"/>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WEAKNESSES</a:t>
            </a:r>
          </a:p>
        </p:txBody>
      </p:sp>
      <p:sp>
        <p:nvSpPr>
          <p:cNvPr id="64" name="TextBox 63">
            <a:extLst>
              <a:ext uri="{FF2B5EF4-FFF2-40B4-BE49-F238E27FC236}">
                <a16:creationId xmlns:a16="http://schemas.microsoft.com/office/drawing/2014/main" id="{4AE2F431-02AF-5444-B90E-61FAD7D54640}"/>
              </a:ext>
            </a:extLst>
          </p:cNvPr>
          <p:cNvSpPr txBox="1"/>
          <p:nvPr/>
        </p:nvSpPr>
        <p:spPr>
          <a:xfrm>
            <a:off x="8292948" y="5363954"/>
            <a:ext cx="3145437" cy="923330"/>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Develop a list of weaknesses.</a:t>
            </a:r>
          </a:p>
          <a:p>
            <a:r>
              <a:rPr lang="en-US" sz="900" i="1">
                <a:latin typeface="Calibri Light" panose="020F0302020204030204" pitchFamily="34" charset="0"/>
                <a:ea typeface="Open Sans Light" charset="0"/>
                <a:cs typeface="Calibri Light" panose="020F0302020204030204" pitchFamily="34" charset="0"/>
              </a:rPr>
              <a:t>  </a:t>
            </a:r>
          </a:p>
          <a:p>
            <a:r>
              <a:rPr lang="en-US" sz="900" b="1">
                <a:solidFill>
                  <a:srgbClr val="FF788E"/>
                </a:solidFill>
                <a:latin typeface="Calibri Light" panose="020F0302020204030204" pitchFamily="34" charset="0"/>
                <a:ea typeface="Open Sans" charset="0"/>
                <a:cs typeface="Calibri Light" panose="020F0302020204030204" pitchFamily="34" charset="0"/>
              </a:rPr>
              <a:t>›</a:t>
            </a:r>
            <a:r>
              <a:rPr lang="en-US" sz="900" b="1">
                <a:solidFill>
                  <a:srgbClr val="FF788E"/>
                </a:solidFill>
                <a:latin typeface="Calibri Light" panose="020F0302020204030204" pitchFamily="34" charset="0"/>
                <a:ea typeface="Open Sans Light" charset="0"/>
                <a:cs typeface="Calibri Light" panose="020F0302020204030204" pitchFamily="34" charset="0"/>
              </a:rPr>
              <a:t>  </a:t>
            </a:r>
            <a:r>
              <a:rPr lang="en-US" sz="900" i="1">
                <a:latin typeface="Calibri Light" panose="020F0302020204030204" pitchFamily="34" charset="0"/>
                <a:ea typeface="Open Sans Light" charset="0"/>
                <a:cs typeface="Calibri Light" panose="020F0302020204030204" pitchFamily="34" charset="0"/>
              </a:rPr>
              <a:t>Slow - takes up to 30 mins just to process a file</a:t>
            </a:r>
          </a:p>
          <a:p>
            <a:r>
              <a:rPr lang="en-US" sz="900" b="1">
                <a:solidFill>
                  <a:srgbClr val="FF788E"/>
                </a:solidFill>
                <a:latin typeface="Calibri Light" panose="020F0302020204030204" pitchFamily="34" charset="0"/>
                <a:ea typeface="Open Sans" charset="0"/>
                <a:cs typeface="Calibri Light" panose="020F0302020204030204" pitchFamily="34" charset="0"/>
              </a:rPr>
              <a:t>›</a:t>
            </a:r>
            <a:r>
              <a:rPr lang="en-US" sz="900" b="1">
                <a:solidFill>
                  <a:srgbClr val="FF788E"/>
                </a:solidFill>
                <a:latin typeface="Calibri Light" panose="020F0302020204030204" pitchFamily="34" charset="0"/>
                <a:ea typeface="Open Sans Light" charset="0"/>
                <a:cs typeface="Calibri Light" panose="020F0302020204030204" pitchFamily="34" charset="0"/>
              </a:rPr>
              <a:t>  </a:t>
            </a:r>
            <a:r>
              <a:rPr lang="en-US" sz="900" i="1">
                <a:latin typeface="Calibri Light" panose="020F0302020204030204" pitchFamily="34" charset="0"/>
                <a:ea typeface="Open Sans Light" charset="0"/>
                <a:cs typeface="Calibri Light" panose="020F0302020204030204" pitchFamily="34" charset="0"/>
              </a:rPr>
              <a:t>No custom layout options - leaves excess white     </a:t>
            </a:r>
          </a:p>
          <a:p>
            <a:r>
              <a:rPr lang="en-US" sz="900" i="1">
                <a:latin typeface="Calibri Light" panose="020F0302020204030204" pitchFamily="34" charset="0"/>
                <a:ea typeface="Open Sans Light" charset="0"/>
                <a:cs typeface="Calibri Light" panose="020F0302020204030204" pitchFamily="34" charset="0"/>
              </a:rPr>
              <a:t>   space and wasted paper</a:t>
            </a:r>
          </a:p>
          <a:p>
            <a:r>
              <a:rPr lang="en-US" sz="900" b="1">
                <a:solidFill>
                  <a:srgbClr val="FF788E"/>
                </a:solidFill>
                <a:latin typeface="Calibri Light" panose="020F0302020204030204" pitchFamily="34" charset="0"/>
                <a:ea typeface="Open Sans" charset="0"/>
                <a:cs typeface="Calibri Light" panose="020F0302020204030204" pitchFamily="34" charset="0"/>
              </a:rPr>
              <a:t>›</a:t>
            </a:r>
            <a:r>
              <a:rPr lang="en-US" sz="900" b="1">
                <a:solidFill>
                  <a:srgbClr val="FF788E"/>
                </a:solidFill>
                <a:latin typeface="Calibri Light" panose="020F0302020204030204" pitchFamily="34" charset="0"/>
                <a:ea typeface="Open Sans Light" charset="0"/>
                <a:cs typeface="Calibri Light" panose="020F0302020204030204" pitchFamily="34" charset="0"/>
              </a:rPr>
              <a:t> </a:t>
            </a:r>
            <a:r>
              <a:rPr lang="en-US" sz="900" i="1">
                <a:latin typeface="Calibri Light" panose="020F0302020204030204" pitchFamily="34" charset="0"/>
                <a:ea typeface="Open Sans Light" charset="0"/>
                <a:cs typeface="Calibri Light" panose="020F0302020204030204" pitchFamily="34" charset="0"/>
              </a:rPr>
              <a:t> Uses maximum ink even on test images</a:t>
            </a:r>
          </a:p>
        </p:txBody>
      </p:sp>
      <p:sp>
        <p:nvSpPr>
          <p:cNvPr id="65" name="Rounded Rectangle 64">
            <a:extLst>
              <a:ext uri="{FF2B5EF4-FFF2-40B4-BE49-F238E27FC236}">
                <a16:creationId xmlns:a16="http://schemas.microsoft.com/office/drawing/2014/main" id="{657E7E88-242E-1F4E-B024-E96F2604F6FC}"/>
              </a:ext>
            </a:extLst>
          </p:cNvPr>
          <p:cNvSpPr/>
          <p:nvPr/>
        </p:nvSpPr>
        <p:spPr>
          <a:xfrm>
            <a:off x="751742" y="435531"/>
            <a:ext cx="644350" cy="644350"/>
          </a:xfrm>
          <a:prstGeom prst="roundRect">
            <a:avLst/>
          </a:prstGeom>
          <a:solidFill>
            <a:schemeClr val="bg1">
              <a:lumMod val="95000"/>
            </a:schemeClr>
          </a:solid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876EDB72-5EC1-6143-807A-585418C78D84}"/>
              </a:ext>
            </a:extLst>
          </p:cNvPr>
          <p:cNvSpPr txBox="1"/>
          <p:nvPr/>
        </p:nvSpPr>
        <p:spPr>
          <a:xfrm>
            <a:off x="752742" y="615906"/>
            <a:ext cx="644350" cy="276999"/>
          </a:xfrm>
          <a:prstGeom prst="rect">
            <a:avLst/>
          </a:prstGeom>
          <a:noFill/>
        </p:spPr>
        <p:txBody>
          <a:bodyPr wrap="square" rtlCol="0">
            <a:spAutoFit/>
          </a:bodyPr>
          <a:lstStyle/>
          <a:p>
            <a:pPr algn="ctr"/>
            <a:r>
              <a:rPr lang="en-US" sz="1200">
                <a:solidFill>
                  <a:schemeClr val="bg2">
                    <a:lumMod val="50000"/>
                  </a:schemeClr>
                </a:solidFill>
                <a:latin typeface="Open Sans Light" charset="0"/>
                <a:ea typeface="Open Sans Light" charset="0"/>
                <a:cs typeface="Open Sans Light" charset="0"/>
              </a:rPr>
              <a:t>LOGO</a:t>
            </a:r>
          </a:p>
        </p:txBody>
      </p:sp>
      <p:sp>
        <p:nvSpPr>
          <p:cNvPr id="71" name="TextBox 70">
            <a:extLst>
              <a:ext uri="{FF2B5EF4-FFF2-40B4-BE49-F238E27FC236}">
                <a16:creationId xmlns:a16="http://schemas.microsoft.com/office/drawing/2014/main" id="{2274E101-E6D6-CE4C-9336-539EA8B7871A}"/>
              </a:ext>
            </a:extLst>
          </p:cNvPr>
          <p:cNvSpPr txBox="1"/>
          <p:nvPr/>
        </p:nvSpPr>
        <p:spPr>
          <a:xfrm>
            <a:off x="4434130" y="5025399"/>
            <a:ext cx="2377751" cy="338555"/>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PROPRIETARY OFFERINGS</a:t>
            </a:r>
          </a:p>
        </p:txBody>
      </p:sp>
      <p:sp>
        <p:nvSpPr>
          <p:cNvPr id="93" name="Rounded Rectangle 92">
            <a:extLst>
              <a:ext uri="{FF2B5EF4-FFF2-40B4-BE49-F238E27FC236}">
                <a16:creationId xmlns:a16="http://schemas.microsoft.com/office/drawing/2014/main" id="{5F3F6C9A-FD3E-9342-9E74-7895F0D6E04E}"/>
              </a:ext>
            </a:extLst>
          </p:cNvPr>
          <p:cNvSpPr/>
          <p:nvPr/>
        </p:nvSpPr>
        <p:spPr>
          <a:xfrm>
            <a:off x="4249190" y="1906081"/>
            <a:ext cx="3773864" cy="2817571"/>
          </a:xfrm>
          <a:prstGeom prst="roundRect">
            <a:avLst>
              <a:gd name="adj" fmla="val 75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3" name="Table 72">
            <a:extLst>
              <a:ext uri="{FF2B5EF4-FFF2-40B4-BE49-F238E27FC236}">
                <a16:creationId xmlns:a16="http://schemas.microsoft.com/office/drawing/2014/main" id="{8CD475C6-3498-5949-B23E-218308504CE8}"/>
              </a:ext>
            </a:extLst>
          </p:cNvPr>
          <p:cNvGraphicFramePr>
            <a:graphicFrameLocks noGrp="1"/>
          </p:cNvGraphicFramePr>
          <p:nvPr>
            <p:extLst>
              <p:ext uri="{D42A27DB-BD31-4B8C-83A1-F6EECF244321}">
                <p14:modId xmlns:p14="http://schemas.microsoft.com/office/powerpoint/2010/main" val="2928668074"/>
              </p:ext>
            </p:extLst>
          </p:nvPr>
        </p:nvGraphicFramePr>
        <p:xfrm>
          <a:off x="4384828" y="1998423"/>
          <a:ext cx="3470436" cy="2540498"/>
        </p:xfrm>
        <a:graphic>
          <a:graphicData uri="http://schemas.openxmlformats.org/drawingml/2006/table">
            <a:tbl>
              <a:tblPr firstRow="1" bandRow="1">
                <a:effectLst/>
                <a:tableStyleId>{5940675A-B579-460E-94D1-54222C63F5DA}</a:tableStyleId>
              </a:tblPr>
              <a:tblGrid>
                <a:gridCol w="1755098">
                  <a:extLst>
                    <a:ext uri="{9D8B030D-6E8A-4147-A177-3AD203B41FA5}">
                      <a16:colId xmlns:a16="http://schemas.microsoft.com/office/drawing/2014/main" val="20000"/>
                    </a:ext>
                  </a:extLst>
                </a:gridCol>
                <a:gridCol w="863177">
                  <a:extLst>
                    <a:ext uri="{9D8B030D-6E8A-4147-A177-3AD203B41FA5}">
                      <a16:colId xmlns:a16="http://schemas.microsoft.com/office/drawing/2014/main" val="20001"/>
                    </a:ext>
                  </a:extLst>
                </a:gridCol>
                <a:gridCol w="852161">
                  <a:extLst>
                    <a:ext uri="{9D8B030D-6E8A-4147-A177-3AD203B41FA5}">
                      <a16:colId xmlns:a16="http://schemas.microsoft.com/office/drawing/2014/main" val="20002"/>
                    </a:ext>
                  </a:extLst>
                </a:gridCol>
              </a:tblGrid>
              <a:tr h="341644">
                <a:tc>
                  <a:txBody>
                    <a:bodyPr/>
                    <a:lstStyle/>
                    <a:p>
                      <a:pPr algn="l"/>
                      <a:r>
                        <a:rPr lang="en-US" sz="1200" b="1" i="0" u="none">
                          <a:solidFill>
                            <a:srgbClr val="192B36"/>
                          </a:solidFill>
                          <a:latin typeface="Calibri" panose="020F0502020204030204" pitchFamily="34" charset="0"/>
                          <a:ea typeface="Open Sans Light" charset="0"/>
                          <a:cs typeface="Calibri" panose="020F0502020204030204" pitchFamily="34" charset="0"/>
                        </a:rPr>
                        <a:t>FEATURE</a:t>
                      </a:r>
                      <a:r>
                        <a:rPr lang="en-US" sz="1200" b="1" i="0" u="none" baseline="0">
                          <a:solidFill>
                            <a:srgbClr val="192B36"/>
                          </a:solidFill>
                          <a:latin typeface="Calibri" panose="020F0502020204030204" pitchFamily="34" charset="0"/>
                          <a:ea typeface="Open Sans Light" charset="0"/>
                          <a:cs typeface="Calibri" panose="020F0502020204030204" pitchFamily="34" charset="0"/>
                        </a:rPr>
                        <a:t> </a:t>
                      </a:r>
                      <a:r>
                        <a:rPr lang="en-US" sz="1200" b="1" i="0" u="none">
                          <a:solidFill>
                            <a:srgbClr val="192B36"/>
                          </a:solidFill>
                          <a:latin typeface="Calibri" panose="020F0502020204030204" pitchFamily="34" charset="0"/>
                          <a:ea typeface="Open Sans Light" charset="0"/>
                          <a:cs typeface="Calibri" panose="020F0502020204030204" pitchFamily="34" charset="0"/>
                        </a:rPr>
                        <a:t>COMPARISON</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800" b="1" i="0">
                          <a:solidFill>
                            <a:srgbClr val="192B36"/>
                          </a:solidFill>
                          <a:latin typeface="Calibri" panose="020F0502020204030204" pitchFamily="34" charset="0"/>
                          <a:ea typeface="Open Sans Light" charset="0"/>
                          <a:cs typeface="Calibri" panose="020F0502020204030204" pitchFamily="34" charset="0"/>
                        </a:rPr>
                        <a:t>OWN </a:t>
                      </a:r>
                      <a:endParaRPr lang="en-US" sz="800" b="1" i="0">
                        <a:solidFill>
                          <a:srgbClr val="192B36"/>
                        </a:solidFill>
                        <a:latin typeface="Calibri" panose="020F0502020204030204" pitchFamily="34" charset="0"/>
                        <a:cs typeface="Calibri" panose="020F05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800" b="1" i="0">
                          <a:solidFill>
                            <a:srgbClr val="192B36"/>
                          </a:solidFill>
                          <a:latin typeface="Calibri" panose="020F0502020204030204" pitchFamily="34" charset="0"/>
                          <a:ea typeface="Open Sans Light" charset="0"/>
                          <a:cs typeface="Calibri" panose="020F0502020204030204" pitchFamily="34" charset="0"/>
                        </a:rPr>
                        <a:t>COMPETITOR 1</a:t>
                      </a: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314122">
                <a:tc>
                  <a:txBody>
                    <a:bodyPr/>
                    <a:lstStyle/>
                    <a:p>
                      <a:pPr algn="l"/>
                      <a:r>
                        <a:rPr lang="mr-IN" sz="800" b="0" i="0">
                          <a:solidFill>
                            <a:schemeClr val="bg2">
                              <a:lumMod val="25000"/>
                            </a:schemeClr>
                          </a:solidFill>
                          <a:latin typeface="Calibri Light" panose="020F0302020204030204" pitchFamily="34" charset="0"/>
                          <a:ea typeface="Open Sans Light" charset="0"/>
                          <a:cs typeface="Open Sans Light" charset="0"/>
                        </a:rPr>
                        <a:t>PRODUCT/OFFERING 1</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2</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3175"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3</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4</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5</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6</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7</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
        <p:nvSpPr>
          <p:cNvPr id="97" name="TextBox 96">
            <a:extLst>
              <a:ext uri="{FF2B5EF4-FFF2-40B4-BE49-F238E27FC236}">
                <a16:creationId xmlns:a16="http://schemas.microsoft.com/office/drawing/2014/main" id="{B2C36CF5-CB91-EF46-B47F-49A98CD73BED}"/>
              </a:ext>
            </a:extLst>
          </p:cNvPr>
          <p:cNvSpPr txBox="1"/>
          <p:nvPr/>
        </p:nvSpPr>
        <p:spPr>
          <a:xfrm>
            <a:off x="8354940" y="368332"/>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WHY WE WIN</a:t>
            </a:r>
          </a:p>
        </p:txBody>
      </p:sp>
      <p:sp>
        <p:nvSpPr>
          <p:cNvPr id="98" name="TextBox 97">
            <a:extLst>
              <a:ext uri="{FF2B5EF4-FFF2-40B4-BE49-F238E27FC236}">
                <a16:creationId xmlns:a16="http://schemas.microsoft.com/office/drawing/2014/main" id="{4225FA84-B469-9D41-A2BB-A1843C33DE22}"/>
              </a:ext>
            </a:extLst>
          </p:cNvPr>
          <p:cNvSpPr txBox="1"/>
          <p:nvPr/>
        </p:nvSpPr>
        <p:spPr>
          <a:xfrm>
            <a:off x="8347224" y="777637"/>
            <a:ext cx="3103041" cy="1477328"/>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A list of specific reasons why you win against this competitor. This should reflect your product strengths and give advice on how to steer the conversation towards the win.</a:t>
            </a:r>
          </a:p>
          <a:p>
            <a:endParaRPr lang="en-US" sz="900" i="1">
              <a:latin typeface="Calibri Light" panose="020F0302020204030204" pitchFamily="34" charset="0"/>
              <a:ea typeface="Open Sans Light" charset="0"/>
              <a:cs typeface="Calibri Light" panose="020F0302020204030204" pitchFamily="34" charset="0"/>
            </a:endParaRPr>
          </a:p>
          <a:p>
            <a:r>
              <a:rPr lang="en-US" sz="900" i="1">
                <a:latin typeface="Calibri Light" panose="020F0302020204030204" pitchFamily="34" charset="0"/>
                <a:ea typeface="Open Sans Light" charset="0"/>
                <a:cs typeface="Calibri Light" panose="020F0302020204030204" pitchFamily="34" charset="0"/>
              </a:rPr>
              <a:t>Example: </a:t>
            </a:r>
          </a:p>
          <a:p>
            <a:endParaRPr lang="en-US" sz="900">
              <a:latin typeface="Calibri Light" panose="020F0302020204030204" pitchFamily="34" charset="0"/>
              <a:ea typeface="Open Sans Light" charset="0"/>
              <a:cs typeface="Calibri Light" panose="020F0302020204030204" pitchFamily="34" charset="0"/>
            </a:endParaRPr>
          </a:p>
          <a:p>
            <a:r>
              <a:rPr lang="en-US" sz="900" b="1">
                <a:solidFill>
                  <a:srgbClr val="FF788E"/>
                </a:solidFill>
                <a:latin typeface="Calibri Light" panose="020F0302020204030204" pitchFamily="34" charset="0"/>
                <a:ea typeface="Open Sans" charset="0"/>
                <a:cs typeface="Calibri Light" panose="020F0302020204030204" pitchFamily="34" charset="0"/>
              </a:rPr>
              <a:t>›</a:t>
            </a:r>
            <a:r>
              <a:rPr lang="en-US" sz="900" b="1">
                <a:solidFill>
                  <a:srgbClr val="FF0000"/>
                </a:solidFill>
                <a:latin typeface="Calibri Light" panose="020F0302020204030204" pitchFamily="34" charset="0"/>
                <a:ea typeface="Open Sans Light" charset="0"/>
                <a:cs typeface="Calibri Light" panose="020F0302020204030204" pitchFamily="34" charset="0"/>
              </a:rPr>
              <a:t> </a:t>
            </a:r>
            <a:r>
              <a:rPr lang="en-US" sz="900">
                <a:latin typeface="Calibri Light" panose="020F0302020204030204" pitchFamily="34" charset="0"/>
                <a:ea typeface="Open Sans Light" charset="0"/>
                <a:cs typeface="Calibri Light" panose="020F0302020204030204" pitchFamily="34" charset="0"/>
              </a:rPr>
              <a:t> We win on price-they charge about 2X our price</a:t>
            </a:r>
          </a:p>
          <a:p>
            <a:endParaRPr lang="en-US" sz="900">
              <a:latin typeface="Calibri Light" panose="020F0302020204030204" pitchFamily="34" charset="0"/>
              <a:ea typeface="Open Sans Light" charset="0"/>
              <a:cs typeface="Calibri Light" panose="020F0302020204030204" pitchFamily="34" charset="0"/>
            </a:endParaRPr>
          </a:p>
          <a:p>
            <a:r>
              <a:rPr lang="en-US" sz="900" b="1">
                <a:solidFill>
                  <a:srgbClr val="FF0000"/>
                </a:solidFill>
                <a:latin typeface="Calibri Light" panose="020F0302020204030204" pitchFamily="34" charset="0"/>
                <a:ea typeface="Open Sans" charset="0"/>
                <a:cs typeface="Calibri Light" panose="020F0302020204030204" pitchFamily="34" charset="0"/>
              </a:rPr>
              <a:t>›</a:t>
            </a:r>
            <a:r>
              <a:rPr lang="en-US" sz="900" b="1">
                <a:solidFill>
                  <a:srgbClr val="FF0000"/>
                </a:solidFill>
                <a:latin typeface="Calibri Light" panose="020F0302020204030204" pitchFamily="34" charset="0"/>
                <a:ea typeface="Open Sans Light" charset="0"/>
                <a:cs typeface="Calibri Light" panose="020F0302020204030204" pitchFamily="34" charset="0"/>
              </a:rPr>
              <a:t> </a:t>
            </a:r>
            <a:r>
              <a:rPr lang="en-US" sz="900" b="1">
                <a:latin typeface="Calibri Light" panose="020F0302020204030204" pitchFamily="34" charset="0"/>
                <a:ea typeface="Open Sans Light" charset="0"/>
                <a:cs typeface="Calibri Light" panose="020F0302020204030204" pitchFamily="34" charset="0"/>
              </a:rPr>
              <a:t> </a:t>
            </a:r>
            <a:r>
              <a:rPr lang="en-US" sz="900">
                <a:latin typeface="Calibri Light" panose="020F0302020204030204" pitchFamily="34" charset="0"/>
                <a:ea typeface="Open Sans Light" charset="0"/>
                <a:cs typeface="Calibri Light" panose="020F0302020204030204" pitchFamily="34" charset="0"/>
              </a:rPr>
              <a:t>We win on reporting – their features are limited to basic </a:t>
            </a:r>
            <a:br>
              <a:rPr lang="en-US" sz="900">
                <a:latin typeface="Calibri Light" panose="020F0302020204030204" pitchFamily="34" charset="0"/>
                <a:ea typeface="Open Sans Light" charset="0"/>
                <a:cs typeface="Calibri Light" panose="020F0302020204030204" pitchFamily="34" charset="0"/>
              </a:rPr>
            </a:br>
            <a:r>
              <a:rPr lang="en-US" sz="900">
                <a:latin typeface="Calibri Light" panose="020F0302020204030204" pitchFamily="34" charset="0"/>
                <a:ea typeface="Open Sans Light" charset="0"/>
                <a:cs typeface="Calibri Light" panose="020F0302020204030204" pitchFamily="34" charset="0"/>
              </a:rPr>
              <a:t>    metrics such as pageviews and time on page</a:t>
            </a:r>
          </a:p>
        </p:txBody>
      </p:sp>
      <p:cxnSp>
        <p:nvCxnSpPr>
          <p:cNvPr id="7" name="Straight Connector 6">
            <a:extLst>
              <a:ext uri="{FF2B5EF4-FFF2-40B4-BE49-F238E27FC236}">
                <a16:creationId xmlns:a16="http://schemas.microsoft.com/office/drawing/2014/main" id="{4D3D55C7-967D-BE40-A458-6253786B96F1}"/>
              </a:ext>
            </a:extLst>
          </p:cNvPr>
          <p:cNvCxnSpPr/>
          <p:nvPr/>
        </p:nvCxnSpPr>
        <p:spPr>
          <a:xfrm>
            <a:off x="552745" y="4200389"/>
            <a:ext cx="346022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2472AD43-E4A3-1E49-B532-54A359748A9F}"/>
              </a:ext>
            </a:extLst>
          </p:cNvPr>
          <p:cNvCxnSpPr>
            <a:cxnSpLocks/>
          </p:cNvCxnSpPr>
          <p:nvPr/>
        </p:nvCxnSpPr>
        <p:spPr>
          <a:xfrm>
            <a:off x="4249190" y="760332"/>
            <a:ext cx="375592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661FD109-6E52-844A-96A5-1FED77C4D4C5}"/>
              </a:ext>
            </a:extLst>
          </p:cNvPr>
          <p:cNvCxnSpPr>
            <a:cxnSpLocks/>
          </p:cNvCxnSpPr>
          <p:nvPr/>
        </p:nvCxnSpPr>
        <p:spPr>
          <a:xfrm>
            <a:off x="4266129" y="5372088"/>
            <a:ext cx="373898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EAA5EA1-4887-FB4B-ACBD-0BDB065A6EFC}"/>
              </a:ext>
            </a:extLst>
          </p:cNvPr>
          <p:cNvCxnSpPr>
            <a:cxnSpLocks/>
          </p:cNvCxnSpPr>
          <p:nvPr/>
        </p:nvCxnSpPr>
        <p:spPr>
          <a:xfrm>
            <a:off x="4249190" y="2327164"/>
            <a:ext cx="375592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41FE48DA-12A8-1F4E-A2BD-C9452AE2CACA}"/>
              </a:ext>
            </a:extLst>
          </p:cNvPr>
          <p:cNvCxnSpPr>
            <a:cxnSpLocks/>
          </p:cNvCxnSpPr>
          <p:nvPr/>
        </p:nvCxnSpPr>
        <p:spPr>
          <a:xfrm>
            <a:off x="8258276" y="5290844"/>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1A7CF23-07A3-A343-9C65-CC4E3377291F}"/>
              </a:ext>
            </a:extLst>
          </p:cNvPr>
          <p:cNvCxnSpPr>
            <a:cxnSpLocks/>
          </p:cNvCxnSpPr>
          <p:nvPr/>
        </p:nvCxnSpPr>
        <p:spPr>
          <a:xfrm>
            <a:off x="8258276" y="2966891"/>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DAA7185C-C617-224A-BD84-130CC1DA74B0}"/>
              </a:ext>
            </a:extLst>
          </p:cNvPr>
          <p:cNvCxnSpPr>
            <a:cxnSpLocks/>
          </p:cNvCxnSpPr>
          <p:nvPr/>
        </p:nvCxnSpPr>
        <p:spPr>
          <a:xfrm>
            <a:off x="8258276" y="757398"/>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C85935CA-6E98-AB4B-B198-BB2409ADCDFA}"/>
              </a:ext>
            </a:extLst>
          </p:cNvPr>
          <p:cNvCxnSpPr/>
          <p:nvPr/>
        </p:nvCxnSpPr>
        <p:spPr>
          <a:xfrm>
            <a:off x="552745" y="1182291"/>
            <a:ext cx="346022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71DDD1BA-DFF1-F84B-B7B6-E526EDCF724F}"/>
              </a:ext>
            </a:extLst>
          </p:cNvPr>
          <p:cNvGrpSpPr/>
          <p:nvPr/>
        </p:nvGrpSpPr>
        <p:grpSpPr>
          <a:xfrm>
            <a:off x="146262" y="897492"/>
            <a:ext cx="253915" cy="5791344"/>
            <a:chOff x="146262" y="897492"/>
            <a:chExt cx="253915" cy="5791344"/>
          </a:xfrm>
        </p:grpSpPr>
        <p:sp>
          <p:nvSpPr>
            <p:cNvPr id="48" name="TextBox 47">
              <a:extLst>
                <a:ext uri="{FF2B5EF4-FFF2-40B4-BE49-F238E27FC236}">
                  <a16:creationId xmlns:a16="http://schemas.microsoft.com/office/drawing/2014/main" id="{912A9A37-3B11-F345-80C0-E043750CB02D}"/>
                </a:ext>
              </a:extLst>
            </p:cNvPr>
            <p:cNvSpPr txBox="1"/>
            <p:nvPr/>
          </p:nvSpPr>
          <p:spPr>
            <a:xfrm rot="16200000">
              <a:off x="-2161756" y="3205510"/>
              <a:ext cx="4869951" cy="253915"/>
            </a:xfrm>
            <a:prstGeom prst="rect">
              <a:avLst/>
            </a:prstGeom>
            <a:noFill/>
          </p:spPr>
          <p:txBody>
            <a:bodyPr wrap="square" rtlCol="0">
              <a:spAutoFit/>
            </a:bodyPr>
            <a:lstStyle/>
            <a:p>
              <a:r>
                <a:rPr lang="en-US" sz="900">
                  <a:solidFill>
                    <a:srgbClr val="192B36"/>
                  </a:solidFill>
                  <a:latin typeface="+mj-lt"/>
                </a:rPr>
                <a:t>| Competitive Intelligence Automation</a:t>
              </a:r>
            </a:p>
          </p:txBody>
        </p:sp>
        <p:pic>
          <p:nvPicPr>
            <p:cNvPr id="49" name="Picture 48">
              <a:extLst>
                <a:ext uri="{FF2B5EF4-FFF2-40B4-BE49-F238E27FC236}">
                  <a16:creationId xmlns:a16="http://schemas.microsoft.com/office/drawing/2014/main" id="{56A80716-C135-2547-8D09-AC49118F8D18}"/>
                </a:ext>
              </a:extLst>
            </p:cNvPr>
            <p:cNvPicPr>
              <a:picLocks noChangeAspect="1"/>
            </p:cNvPicPr>
            <p:nvPr/>
          </p:nvPicPr>
          <p:blipFill>
            <a:blip r:embed="rId3"/>
            <a:stretch>
              <a:fillRect/>
            </a:stretch>
          </p:blipFill>
          <p:spPr>
            <a:xfrm rot="16200000">
              <a:off x="-234968" y="6057983"/>
              <a:ext cx="1016375" cy="245332"/>
            </a:xfrm>
            <a:prstGeom prst="rect">
              <a:avLst/>
            </a:prstGeom>
          </p:spPr>
        </p:pic>
      </p:grpSp>
    </p:spTree>
    <p:extLst>
      <p:ext uri="{BB962C8B-B14F-4D97-AF65-F5344CB8AC3E}">
        <p14:creationId xmlns:p14="http://schemas.microsoft.com/office/powerpoint/2010/main" val="3989973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83">
            <a:extLst>
              <a:ext uri="{FF2B5EF4-FFF2-40B4-BE49-F238E27FC236}">
                <a16:creationId xmlns:a16="http://schemas.microsoft.com/office/drawing/2014/main" id="{CFA85498-197C-6849-9DFA-CF4DF3C2E86C}"/>
              </a:ext>
            </a:extLst>
          </p:cNvPr>
          <p:cNvSpPr/>
          <p:nvPr/>
        </p:nvSpPr>
        <p:spPr>
          <a:xfrm>
            <a:off x="0" y="0"/>
            <a:ext cx="12192000" cy="6858000"/>
          </a:xfrm>
          <a:prstGeom prst="rect">
            <a:avLst/>
          </a:prstGeom>
          <a:solidFill>
            <a:srgbClr val="FFE3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ounded Rectangle 92">
            <a:extLst>
              <a:ext uri="{FF2B5EF4-FFF2-40B4-BE49-F238E27FC236}">
                <a16:creationId xmlns:a16="http://schemas.microsoft.com/office/drawing/2014/main" id="{5F3F6C9A-FD3E-9342-9E74-7895F0D6E04E}"/>
              </a:ext>
            </a:extLst>
          </p:cNvPr>
          <p:cNvSpPr/>
          <p:nvPr/>
        </p:nvSpPr>
        <p:spPr>
          <a:xfrm>
            <a:off x="4249190" y="1906081"/>
            <a:ext cx="3773864" cy="2817571"/>
          </a:xfrm>
          <a:prstGeom prst="roundRect">
            <a:avLst>
              <a:gd name="adj" fmla="val 75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0" name="Table 49">
            <a:extLst>
              <a:ext uri="{FF2B5EF4-FFF2-40B4-BE49-F238E27FC236}">
                <a16:creationId xmlns:a16="http://schemas.microsoft.com/office/drawing/2014/main" id="{B6256379-2275-EE4D-9DF4-9888955B62BB}"/>
              </a:ext>
            </a:extLst>
          </p:cNvPr>
          <p:cNvGraphicFramePr>
            <a:graphicFrameLocks noGrp="1"/>
          </p:cNvGraphicFramePr>
          <p:nvPr>
            <p:extLst>
              <p:ext uri="{D42A27DB-BD31-4B8C-83A1-F6EECF244321}">
                <p14:modId xmlns:p14="http://schemas.microsoft.com/office/powerpoint/2010/main" val="3325753065"/>
              </p:ext>
            </p:extLst>
          </p:nvPr>
        </p:nvGraphicFramePr>
        <p:xfrm>
          <a:off x="4384828" y="1998423"/>
          <a:ext cx="3470436" cy="2540498"/>
        </p:xfrm>
        <a:graphic>
          <a:graphicData uri="http://schemas.openxmlformats.org/drawingml/2006/table">
            <a:tbl>
              <a:tblPr firstRow="1" bandRow="1">
                <a:effectLst/>
                <a:tableStyleId>{5940675A-B579-460E-94D1-54222C63F5DA}</a:tableStyleId>
              </a:tblPr>
              <a:tblGrid>
                <a:gridCol w="1755098">
                  <a:extLst>
                    <a:ext uri="{9D8B030D-6E8A-4147-A177-3AD203B41FA5}">
                      <a16:colId xmlns:a16="http://schemas.microsoft.com/office/drawing/2014/main" val="20000"/>
                    </a:ext>
                  </a:extLst>
                </a:gridCol>
                <a:gridCol w="863177">
                  <a:extLst>
                    <a:ext uri="{9D8B030D-6E8A-4147-A177-3AD203B41FA5}">
                      <a16:colId xmlns:a16="http://schemas.microsoft.com/office/drawing/2014/main" val="20001"/>
                    </a:ext>
                  </a:extLst>
                </a:gridCol>
                <a:gridCol w="852161">
                  <a:extLst>
                    <a:ext uri="{9D8B030D-6E8A-4147-A177-3AD203B41FA5}">
                      <a16:colId xmlns:a16="http://schemas.microsoft.com/office/drawing/2014/main" val="20002"/>
                    </a:ext>
                  </a:extLst>
                </a:gridCol>
              </a:tblGrid>
              <a:tr h="341644">
                <a:tc>
                  <a:txBody>
                    <a:bodyPr/>
                    <a:lstStyle/>
                    <a:p>
                      <a:pPr algn="l"/>
                      <a:r>
                        <a:rPr lang="en-US" sz="1200" b="1" i="0" u="none">
                          <a:solidFill>
                            <a:srgbClr val="192B36"/>
                          </a:solidFill>
                          <a:latin typeface="Calibri" panose="020F0502020204030204" pitchFamily="34" charset="0"/>
                          <a:ea typeface="Open Sans Light" charset="0"/>
                          <a:cs typeface="Calibri" panose="020F0502020204030204" pitchFamily="34" charset="0"/>
                        </a:rPr>
                        <a:t>FEATURE</a:t>
                      </a:r>
                      <a:r>
                        <a:rPr lang="en-US" sz="1200" b="1" i="0" u="none" baseline="0">
                          <a:solidFill>
                            <a:srgbClr val="192B36"/>
                          </a:solidFill>
                          <a:latin typeface="Calibri" panose="020F0502020204030204" pitchFamily="34" charset="0"/>
                          <a:ea typeface="Open Sans Light" charset="0"/>
                          <a:cs typeface="Calibri" panose="020F0502020204030204" pitchFamily="34" charset="0"/>
                        </a:rPr>
                        <a:t> </a:t>
                      </a:r>
                      <a:r>
                        <a:rPr lang="en-US" sz="1200" b="1" i="0" u="none">
                          <a:solidFill>
                            <a:srgbClr val="192B36"/>
                          </a:solidFill>
                          <a:latin typeface="Calibri" panose="020F0502020204030204" pitchFamily="34" charset="0"/>
                          <a:ea typeface="Open Sans Light" charset="0"/>
                          <a:cs typeface="Calibri" panose="020F0502020204030204" pitchFamily="34" charset="0"/>
                        </a:rPr>
                        <a:t>COMPARISON</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800" b="1" i="0">
                          <a:solidFill>
                            <a:srgbClr val="192B36"/>
                          </a:solidFill>
                          <a:latin typeface="Calibri" panose="020F0502020204030204" pitchFamily="34" charset="0"/>
                          <a:ea typeface="Open Sans Light" charset="0"/>
                          <a:cs typeface="Calibri" panose="020F0502020204030204" pitchFamily="34" charset="0"/>
                        </a:rPr>
                        <a:t>OWN </a:t>
                      </a:r>
                      <a:endParaRPr lang="en-US" sz="800" b="1" i="0">
                        <a:solidFill>
                          <a:srgbClr val="192B36"/>
                        </a:solidFill>
                        <a:latin typeface="Calibri" panose="020F0502020204030204" pitchFamily="34" charset="0"/>
                        <a:cs typeface="Calibri" panose="020F05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800" b="1" i="0">
                          <a:solidFill>
                            <a:srgbClr val="192B36"/>
                          </a:solidFill>
                          <a:latin typeface="Calibri" panose="020F0502020204030204" pitchFamily="34" charset="0"/>
                          <a:ea typeface="Open Sans Light" charset="0"/>
                          <a:cs typeface="Calibri" panose="020F0502020204030204" pitchFamily="34" charset="0"/>
                        </a:rPr>
                        <a:t>COMPETITOR 1</a:t>
                      </a: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314122">
                <a:tc>
                  <a:txBody>
                    <a:bodyPr/>
                    <a:lstStyle/>
                    <a:p>
                      <a:pPr algn="l"/>
                      <a:r>
                        <a:rPr lang="mr-IN" sz="800" b="0" i="0">
                          <a:solidFill>
                            <a:schemeClr val="bg2">
                              <a:lumMod val="25000"/>
                            </a:schemeClr>
                          </a:solidFill>
                          <a:latin typeface="Calibri Light" panose="020F0302020204030204" pitchFamily="34" charset="0"/>
                          <a:ea typeface="Open Sans Light" charset="0"/>
                          <a:cs typeface="Open Sans Light" charset="0"/>
                        </a:rPr>
                        <a:t>PRODUCT/OFFERING 1</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2</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3175"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3</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4</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5</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6</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7</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
        <p:nvSpPr>
          <p:cNvPr id="46" name="Rounded Rectangle 45">
            <a:extLst>
              <a:ext uri="{FF2B5EF4-FFF2-40B4-BE49-F238E27FC236}">
                <a16:creationId xmlns:a16="http://schemas.microsoft.com/office/drawing/2014/main" id="{1D2E8B2F-0F4B-B540-8325-8D070E0B0EE0}"/>
              </a:ext>
            </a:extLst>
          </p:cNvPr>
          <p:cNvSpPr/>
          <p:nvPr/>
        </p:nvSpPr>
        <p:spPr>
          <a:xfrm>
            <a:off x="264720" y="420508"/>
            <a:ext cx="689204" cy="689204"/>
          </a:xfrm>
          <a:prstGeom prst="roundRect">
            <a:avLst>
              <a:gd name="adj" fmla="val 16952"/>
            </a:avLst>
          </a:prstGeom>
          <a:solidFill>
            <a:srgbClr val="FF6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ounded Rectangle 94">
            <a:extLst>
              <a:ext uri="{FF2B5EF4-FFF2-40B4-BE49-F238E27FC236}">
                <a16:creationId xmlns:a16="http://schemas.microsoft.com/office/drawing/2014/main" id="{86F702BD-32A5-074B-99EC-765DB5738DE8}"/>
              </a:ext>
            </a:extLst>
          </p:cNvPr>
          <p:cNvSpPr/>
          <p:nvPr/>
        </p:nvSpPr>
        <p:spPr>
          <a:xfrm>
            <a:off x="8258276" y="2500778"/>
            <a:ext cx="3395931" cy="2068514"/>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ounded Rectangle 95">
            <a:extLst>
              <a:ext uri="{FF2B5EF4-FFF2-40B4-BE49-F238E27FC236}">
                <a16:creationId xmlns:a16="http://schemas.microsoft.com/office/drawing/2014/main" id="{3743824F-7AE6-A842-B216-F43C04C7C31C}"/>
              </a:ext>
            </a:extLst>
          </p:cNvPr>
          <p:cNvSpPr/>
          <p:nvPr/>
        </p:nvSpPr>
        <p:spPr>
          <a:xfrm>
            <a:off x="8258276" y="4826411"/>
            <a:ext cx="3395931" cy="1727092"/>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ounded Rectangle 87">
            <a:extLst>
              <a:ext uri="{FF2B5EF4-FFF2-40B4-BE49-F238E27FC236}">
                <a16:creationId xmlns:a16="http://schemas.microsoft.com/office/drawing/2014/main" id="{C085BFF4-C227-CB41-B293-18A6EC37159E}"/>
              </a:ext>
            </a:extLst>
          </p:cNvPr>
          <p:cNvSpPr/>
          <p:nvPr/>
        </p:nvSpPr>
        <p:spPr>
          <a:xfrm>
            <a:off x="8258276" y="285770"/>
            <a:ext cx="3395931" cy="2002939"/>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ounded Rectangle 93">
            <a:extLst>
              <a:ext uri="{FF2B5EF4-FFF2-40B4-BE49-F238E27FC236}">
                <a16:creationId xmlns:a16="http://schemas.microsoft.com/office/drawing/2014/main" id="{B7C8881B-742D-6848-8D80-7B4CB244D7A1}"/>
              </a:ext>
            </a:extLst>
          </p:cNvPr>
          <p:cNvSpPr/>
          <p:nvPr/>
        </p:nvSpPr>
        <p:spPr>
          <a:xfrm>
            <a:off x="4267129" y="4963876"/>
            <a:ext cx="3737988" cy="1589627"/>
          </a:xfrm>
          <a:prstGeom prst="roundRect">
            <a:avLst>
              <a:gd name="adj" fmla="val 112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ounded Rectangle 88">
            <a:extLst>
              <a:ext uri="{FF2B5EF4-FFF2-40B4-BE49-F238E27FC236}">
                <a16:creationId xmlns:a16="http://schemas.microsoft.com/office/drawing/2014/main" id="{596F604F-8696-DA4A-B6C1-451233BC78AF}"/>
              </a:ext>
            </a:extLst>
          </p:cNvPr>
          <p:cNvSpPr/>
          <p:nvPr/>
        </p:nvSpPr>
        <p:spPr>
          <a:xfrm>
            <a:off x="553745" y="3735932"/>
            <a:ext cx="3460223" cy="2817571"/>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ounded Rectangle 82">
            <a:extLst>
              <a:ext uri="{FF2B5EF4-FFF2-40B4-BE49-F238E27FC236}">
                <a16:creationId xmlns:a16="http://schemas.microsoft.com/office/drawing/2014/main" id="{93EC4D27-B4A9-974F-B0D5-517480621406}"/>
              </a:ext>
            </a:extLst>
          </p:cNvPr>
          <p:cNvSpPr/>
          <p:nvPr/>
        </p:nvSpPr>
        <p:spPr>
          <a:xfrm>
            <a:off x="553745" y="285769"/>
            <a:ext cx="3460223" cy="3205520"/>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ounded Rectangle 86">
            <a:extLst>
              <a:ext uri="{FF2B5EF4-FFF2-40B4-BE49-F238E27FC236}">
                <a16:creationId xmlns:a16="http://schemas.microsoft.com/office/drawing/2014/main" id="{A7585D7A-3DB2-9745-B16E-A987BFA51363}"/>
              </a:ext>
            </a:extLst>
          </p:cNvPr>
          <p:cNvSpPr/>
          <p:nvPr/>
        </p:nvSpPr>
        <p:spPr>
          <a:xfrm>
            <a:off x="4266129" y="285770"/>
            <a:ext cx="3738988" cy="1379287"/>
          </a:xfrm>
          <a:prstGeom prst="roundRect">
            <a:avLst>
              <a:gd name="adj" fmla="val 112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70B86A52-8703-BD42-8383-704A930A68EC}"/>
              </a:ext>
            </a:extLst>
          </p:cNvPr>
          <p:cNvSpPr txBox="1"/>
          <p:nvPr/>
        </p:nvSpPr>
        <p:spPr>
          <a:xfrm>
            <a:off x="1675501" y="569740"/>
            <a:ext cx="1441646" cy="369332"/>
          </a:xfrm>
          <a:prstGeom prst="rect">
            <a:avLst/>
          </a:prstGeom>
          <a:noFill/>
        </p:spPr>
        <p:txBody>
          <a:bodyPr wrap="square" rtlCol="0">
            <a:spAutoFit/>
          </a:bodyPr>
          <a:lstStyle/>
          <a:p>
            <a:r>
              <a:rPr lang="en-US" b="1">
                <a:solidFill>
                  <a:srgbClr val="192B36"/>
                </a:solidFill>
                <a:latin typeface="Calibri" panose="020F0502020204030204" pitchFamily="34" charset="0"/>
                <a:ea typeface="Open Sans" charset="0"/>
                <a:cs typeface="Calibri" panose="020F0502020204030204" pitchFamily="34" charset="0"/>
              </a:rPr>
              <a:t>Company 2</a:t>
            </a:r>
          </a:p>
        </p:txBody>
      </p:sp>
      <p:sp>
        <p:nvSpPr>
          <p:cNvPr id="29" name="TextBox 28">
            <a:extLst>
              <a:ext uri="{FF2B5EF4-FFF2-40B4-BE49-F238E27FC236}">
                <a16:creationId xmlns:a16="http://schemas.microsoft.com/office/drawing/2014/main" id="{C9E2B717-FD2D-2C4E-9155-10A8E9799751}"/>
              </a:ext>
            </a:extLst>
          </p:cNvPr>
          <p:cNvSpPr txBox="1"/>
          <p:nvPr/>
        </p:nvSpPr>
        <p:spPr>
          <a:xfrm>
            <a:off x="741735" y="1295491"/>
            <a:ext cx="1541122" cy="276999"/>
          </a:xfrm>
          <a:prstGeom prst="rect">
            <a:avLst/>
          </a:prstGeom>
          <a:noFill/>
        </p:spPr>
        <p:txBody>
          <a:bodyPr wrap="square" rtlCol="0">
            <a:spAutoFit/>
          </a:bodyPr>
          <a:lstStyle/>
          <a:p>
            <a:r>
              <a:rPr lang="en-US" sz="1200" b="1">
                <a:solidFill>
                  <a:srgbClr val="192B36"/>
                </a:solidFill>
                <a:latin typeface="Calibri" panose="020F0502020204030204" pitchFamily="34" charset="0"/>
                <a:ea typeface="Open Sans Light" charset="0"/>
                <a:cs typeface="Calibri" panose="020F0502020204030204" pitchFamily="34" charset="0"/>
              </a:rPr>
              <a:t>DESCRIPTION</a:t>
            </a:r>
          </a:p>
        </p:txBody>
      </p:sp>
      <p:sp>
        <p:nvSpPr>
          <p:cNvPr id="32" name="TextBox 31">
            <a:extLst>
              <a:ext uri="{FF2B5EF4-FFF2-40B4-BE49-F238E27FC236}">
                <a16:creationId xmlns:a16="http://schemas.microsoft.com/office/drawing/2014/main" id="{ADC4709B-7FCF-9B43-A2C2-6428990CCC53}"/>
              </a:ext>
            </a:extLst>
          </p:cNvPr>
          <p:cNvSpPr txBox="1"/>
          <p:nvPr/>
        </p:nvSpPr>
        <p:spPr>
          <a:xfrm>
            <a:off x="751741" y="1696806"/>
            <a:ext cx="3095294" cy="1477328"/>
          </a:xfrm>
          <a:prstGeom prst="rect">
            <a:avLst/>
          </a:prstGeom>
          <a:noFill/>
        </p:spPr>
        <p:txBody>
          <a:bodyPr wrap="square" lIns="91440" tIns="45720" rIns="91440" bIns="45720" rtlCol="0" anchor="t">
            <a:spAutoFit/>
          </a:bodyPr>
          <a:lstStyle/>
          <a:p>
            <a:r>
              <a:rPr lang="en-US" sz="900" i="1" dirty="0">
                <a:latin typeface="+mj-lt"/>
                <a:ea typeface="Open Sans Light"/>
                <a:cs typeface="Open Sans Light"/>
              </a:rPr>
              <a:t>Write a brief description of each competitor.</a:t>
            </a:r>
          </a:p>
          <a:p>
            <a:endParaRPr lang="en-US" sz="900" i="1">
              <a:latin typeface="+mj-lt"/>
              <a:ea typeface="Open Sans Light" charset="0"/>
              <a:cs typeface="Open Sans Light" charset="0"/>
            </a:endParaRPr>
          </a:p>
          <a:p>
            <a:r>
              <a:rPr lang="en-US" sz="900" i="1" dirty="0">
                <a:latin typeface="+mj-lt"/>
                <a:ea typeface="Open Sans Light"/>
                <a:cs typeface="Open Sans Light"/>
              </a:rPr>
              <a:t>This description can be in your own words or take the messaging directly from your competitor's website.</a:t>
            </a:r>
          </a:p>
          <a:p>
            <a:endParaRPr lang="en-US" sz="900">
              <a:latin typeface="+mj-lt"/>
              <a:ea typeface="Open Sans Light" charset="0"/>
              <a:cs typeface="Open Sans Light" charset="0"/>
            </a:endParaRPr>
          </a:p>
          <a:p>
            <a:r>
              <a:rPr lang="en-US" sz="900" b="1" dirty="0">
                <a:solidFill>
                  <a:srgbClr val="FF632D"/>
                </a:solidFill>
                <a:latin typeface="+mj-lt"/>
                <a:ea typeface="Open Sans"/>
                <a:cs typeface="Open Sans"/>
              </a:rPr>
              <a:t>›</a:t>
            </a:r>
            <a:r>
              <a:rPr lang="en-US" sz="900" dirty="0">
                <a:solidFill>
                  <a:srgbClr val="FF632D"/>
                </a:solidFill>
                <a:latin typeface="+mj-lt"/>
                <a:ea typeface="Open Sans Light"/>
                <a:cs typeface="Open Sans Light"/>
              </a:rPr>
              <a:t>  </a:t>
            </a:r>
            <a:r>
              <a:rPr lang="en-US" sz="900" dirty="0">
                <a:latin typeface="+mj-lt"/>
                <a:ea typeface="Open Sans Light"/>
                <a:cs typeface="Open Sans Light"/>
              </a:rPr>
              <a:t>Founded </a:t>
            </a:r>
            <a:endParaRPr lang="en-US" sz="900" dirty="0">
              <a:latin typeface="+mj-lt"/>
              <a:ea typeface="Open Sans Light" charset="0"/>
              <a:cs typeface="Open Sans Light" charset="0"/>
            </a:endParaRPr>
          </a:p>
          <a:p>
            <a:r>
              <a:rPr lang="en-US" sz="900" b="1" dirty="0">
                <a:solidFill>
                  <a:srgbClr val="FF632D"/>
                </a:solidFill>
                <a:latin typeface="+mj-lt"/>
                <a:ea typeface="Open Sans"/>
                <a:cs typeface="Open Sans"/>
              </a:rPr>
              <a:t>› </a:t>
            </a:r>
            <a:r>
              <a:rPr lang="en-US" sz="900" dirty="0">
                <a:solidFill>
                  <a:srgbClr val="000000"/>
                </a:solidFill>
                <a:latin typeface="+mj-lt"/>
                <a:ea typeface="Open Sans Light"/>
                <a:cs typeface="Open Sans Light"/>
              </a:rPr>
              <a:t> </a:t>
            </a:r>
            <a:r>
              <a:rPr lang="en-US" sz="900" dirty="0">
                <a:latin typeface="+mj-lt"/>
                <a:ea typeface="Open Sans Light"/>
                <a:cs typeface="Open Sans Light"/>
              </a:rPr>
              <a:t>Located </a:t>
            </a:r>
            <a:endParaRPr lang="en-US" sz="900" dirty="0">
              <a:latin typeface="+mj-lt"/>
              <a:ea typeface="Open Sans Light" charset="0"/>
              <a:cs typeface="Open Sans Light" charset="0"/>
            </a:endParaRPr>
          </a:p>
          <a:p>
            <a:r>
              <a:rPr lang="en-US" sz="900" b="1" dirty="0">
                <a:solidFill>
                  <a:srgbClr val="FF632D"/>
                </a:solidFill>
                <a:latin typeface="+mj-lt"/>
                <a:ea typeface="Open Sans"/>
                <a:cs typeface="Open Sans"/>
              </a:rPr>
              <a:t>› </a:t>
            </a:r>
            <a:r>
              <a:rPr lang="en-US" sz="900" dirty="0">
                <a:latin typeface="+mj-lt"/>
                <a:ea typeface="Open Sans Light"/>
                <a:cs typeface="Open Sans Light"/>
              </a:rPr>
              <a:t> Funding</a:t>
            </a:r>
          </a:p>
          <a:p>
            <a:r>
              <a:rPr lang="en-US" sz="900" b="1" dirty="0">
                <a:solidFill>
                  <a:srgbClr val="FF632D"/>
                </a:solidFill>
                <a:latin typeface="+mj-lt"/>
                <a:ea typeface="Open Sans"/>
                <a:cs typeface="Open Sans"/>
              </a:rPr>
              <a:t>› </a:t>
            </a:r>
            <a:r>
              <a:rPr lang="en-US" sz="900" dirty="0">
                <a:latin typeface="+mj-lt"/>
                <a:ea typeface="Open Sans Light"/>
                <a:cs typeface="Open Sans Light"/>
              </a:rPr>
              <a:t> Key Traits</a:t>
            </a:r>
          </a:p>
          <a:p>
            <a:r>
              <a:rPr lang="en-US" sz="900" b="1" dirty="0">
                <a:solidFill>
                  <a:srgbClr val="FF632D"/>
                </a:solidFill>
                <a:latin typeface="+mj-lt"/>
                <a:ea typeface="Open Sans"/>
                <a:cs typeface="Open Sans"/>
              </a:rPr>
              <a:t>› </a:t>
            </a:r>
            <a:r>
              <a:rPr lang="en-US" sz="900" dirty="0">
                <a:latin typeface="+mj-lt"/>
                <a:ea typeface="Open Sans Light"/>
                <a:cs typeface="Open Sans Light"/>
              </a:rPr>
              <a:t> N° employees</a:t>
            </a:r>
          </a:p>
        </p:txBody>
      </p:sp>
      <p:sp>
        <p:nvSpPr>
          <p:cNvPr id="34" name="TextBox 33">
            <a:extLst>
              <a:ext uri="{FF2B5EF4-FFF2-40B4-BE49-F238E27FC236}">
                <a16:creationId xmlns:a16="http://schemas.microsoft.com/office/drawing/2014/main" id="{42259206-D77C-944C-BDE2-FF1E565315F4}"/>
              </a:ext>
            </a:extLst>
          </p:cNvPr>
          <p:cNvSpPr txBox="1"/>
          <p:nvPr/>
        </p:nvSpPr>
        <p:spPr>
          <a:xfrm>
            <a:off x="756578" y="3854435"/>
            <a:ext cx="1541122" cy="27979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PRICING</a:t>
            </a:r>
          </a:p>
        </p:txBody>
      </p:sp>
      <p:sp>
        <p:nvSpPr>
          <p:cNvPr id="36" name="TextBox 35">
            <a:extLst>
              <a:ext uri="{FF2B5EF4-FFF2-40B4-BE49-F238E27FC236}">
                <a16:creationId xmlns:a16="http://schemas.microsoft.com/office/drawing/2014/main" id="{28D2EB5D-EE10-3648-A835-FA944D5D74B6}"/>
              </a:ext>
            </a:extLst>
          </p:cNvPr>
          <p:cNvSpPr txBox="1"/>
          <p:nvPr/>
        </p:nvSpPr>
        <p:spPr>
          <a:xfrm>
            <a:off x="753615" y="4445031"/>
            <a:ext cx="3093420" cy="1446550"/>
          </a:xfrm>
          <a:prstGeom prst="rect">
            <a:avLst/>
          </a:prstGeom>
          <a:noFill/>
        </p:spPr>
        <p:txBody>
          <a:bodyPr wrap="square" lIns="91440" tIns="45720" rIns="91440" bIns="45720" rtlCol="0" anchor="t">
            <a:spAutoFit/>
          </a:bodyPr>
          <a:lstStyle/>
          <a:p>
            <a:r>
              <a:rPr lang="en-US" sz="900" i="1" dirty="0">
                <a:latin typeface="Calibri Light"/>
                <a:ea typeface="Open Sans Light"/>
                <a:cs typeface="Calibri Light"/>
              </a:rPr>
              <a:t>Describe the competition’s pricing strategy. </a:t>
            </a:r>
            <a:endParaRPr lang="en-US"/>
          </a:p>
          <a:p>
            <a:endParaRPr lang="en-US" sz="900">
              <a:latin typeface="Calibri Light" panose="020F0302020204030204" pitchFamily="34" charset="0"/>
              <a:ea typeface="Open Sans Light" charset="0"/>
              <a:cs typeface="Calibri Light" panose="020F0302020204030204" pitchFamily="34" charset="0"/>
            </a:endParaRPr>
          </a:p>
          <a:p>
            <a:r>
              <a:rPr lang="en-US" sz="900" i="1" dirty="0">
                <a:latin typeface="Calibri Light"/>
                <a:ea typeface="Open Sans Light"/>
                <a:cs typeface="Calibri Light"/>
              </a:rPr>
              <a:t>Example: </a:t>
            </a:r>
            <a:endParaRPr lang="en-US" sz="900" i="1" dirty="0">
              <a:latin typeface="Calibri Light" panose="020F0302020204030204" pitchFamily="34" charset="0"/>
              <a:ea typeface="Open Sans Light" charset="0"/>
              <a:cs typeface="Calibri Light" panose="020F0302020204030204" pitchFamily="34" charset="0"/>
            </a:endParaRPr>
          </a:p>
          <a:p>
            <a:endParaRPr lang="en-US" sz="900" i="1">
              <a:latin typeface="Calibri Light" panose="020F0302020204030204" pitchFamily="34" charset="0"/>
              <a:ea typeface="Open Sans Light" charset="0"/>
              <a:cs typeface="Calibri Light" panose="020F0302020204030204" pitchFamily="34" charset="0"/>
            </a:endParaRPr>
          </a:p>
          <a:p>
            <a:r>
              <a:rPr lang="en-US" sz="900" b="1" dirty="0">
                <a:solidFill>
                  <a:srgbClr val="FF632D"/>
                </a:solidFill>
                <a:ea typeface="Open Sans"/>
                <a:cs typeface="Open Sans"/>
              </a:rPr>
              <a:t>›</a:t>
            </a:r>
            <a:r>
              <a:rPr lang="en-US" sz="900" dirty="0">
                <a:solidFill>
                  <a:srgbClr val="FF632D"/>
                </a:solidFill>
                <a:ea typeface="Open Sans Light"/>
                <a:cs typeface="Open Sans Light"/>
              </a:rPr>
              <a:t> </a:t>
            </a:r>
            <a:r>
              <a:rPr lang="en-US" sz="900" dirty="0">
                <a:ea typeface="Open Sans Light"/>
                <a:cs typeface="Open Sans Light"/>
              </a:rPr>
              <a:t> </a:t>
            </a:r>
            <a:r>
              <a:rPr lang="en-US" sz="900" i="1" dirty="0">
                <a:latin typeface="Calibri Light"/>
                <a:ea typeface="Open Sans Light"/>
                <a:cs typeface="Calibri Light"/>
              </a:rPr>
              <a:t>This competitor is the loss leader or premium offering in our industry </a:t>
            </a:r>
            <a:endParaRPr lang="en-US" sz="900" i="1" dirty="0">
              <a:latin typeface="Calibri Light" panose="020F0302020204030204" pitchFamily="34" charset="0"/>
              <a:ea typeface="Open Sans Light" charset="0"/>
              <a:cs typeface="Calibri Light" panose="020F0302020204030204" pitchFamily="34" charset="0"/>
            </a:endParaRPr>
          </a:p>
          <a:p>
            <a:r>
              <a:rPr lang="en-US" sz="900" b="1" dirty="0">
                <a:solidFill>
                  <a:srgbClr val="FF632D"/>
                </a:solidFill>
                <a:ea typeface="Open Sans"/>
                <a:cs typeface="Open Sans"/>
              </a:rPr>
              <a:t>›</a:t>
            </a:r>
            <a:r>
              <a:rPr lang="en-US" sz="900" dirty="0">
                <a:solidFill>
                  <a:srgbClr val="FF632D"/>
                </a:solidFill>
                <a:ea typeface="Open Sans Light"/>
                <a:cs typeface="Open Sans Light"/>
              </a:rPr>
              <a:t> </a:t>
            </a:r>
            <a:r>
              <a:rPr lang="en-US" sz="900" i="1" dirty="0">
                <a:latin typeface="Calibri Light"/>
                <a:ea typeface="Open Sans Light"/>
                <a:cs typeface="Calibri Light"/>
              </a:rPr>
              <a:t>They have subscription pricing</a:t>
            </a:r>
            <a:br>
              <a:rPr lang="en-US" sz="900" i="1" dirty="0">
                <a:latin typeface="Calibri Light" panose="020F0302020204030204" pitchFamily="34" charset="0"/>
                <a:ea typeface="Open Sans Light" charset="0"/>
                <a:cs typeface="Calibri Light" panose="020F0302020204030204" pitchFamily="34" charset="0"/>
              </a:rPr>
            </a:br>
            <a:endParaRPr lang="en-US" sz="900" i="1">
              <a:latin typeface="Calibri Light" panose="020F0302020204030204" pitchFamily="34" charset="0"/>
              <a:ea typeface="Open Sans Light" charset="0"/>
              <a:cs typeface="Calibri Light" panose="020F0302020204030204" pitchFamily="34" charset="0"/>
            </a:endParaRPr>
          </a:p>
          <a:p>
            <a:endParaRPr lang="en-US" sz="800">
              <a:latin typeface="Calibri Light" panose="020F0302020204030204" pitchFamily="34" charset="0"/>
              <a:ea typeface="Open Sans Light" charset="0"/>
              <a:cs typeface="Calibri Light" panose="020F0302020204030204" pitchFamily="34" charset="0"/>
            </a:endParaRPr>
          </a:p>
          <a:p>
            <a:endParaRPr lang="en-US" sz="800">
              <a:latin typeface="Calibri Light" panose="020F0302020204030204" pitchFamily="34" charset="0"/>
              <a:ea typeface="Open Sans Light" charset="0"/>
              <a:cs typeface="Calibri Light" panose="020F0302020204030204" pitchFamily="34" charset="0"/>
            </a:endParaRPr>
          </a:p>
        </p:txBody>
      </p:sp>
      <p:sp>
        <p:nvSpPr>
          <p:cNvPr id="39" name="TextBox 38">
            <a:extLst>
              <a:ext uri="{FF2B5EF4-FFF2-40B4-BE49-F238E27FC236}">
                <a16:creationId xmlns:a16="http://schemas.microsoft.com/office/drawing/2014/main" id="{7E4AC412-56C3-C643-B064-C1F2BAA059EE}"/>
              </a:ext>
            </a:extLst>
          </p:cNvPr>
          <p:cNvSpPr txBox="1"/>
          <p:nvPr/>
        </p:nvSpPr>
        <p:spPr>
          <a:xfrm>
            <a:off x="4622519" y="394147"/>
            <a:ext cx="2377751"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PRODUCT OVERVIEW</a:t>
            </a:r>
          </a:p>
        </p:txBody>
      </p:sp>
      <p:sp>
        <p:nvSpPr>
          <p:cNvPr id="41" name="TextBox 40">
            <a:extLst>
              <a:ext uri="{FF2B5EF4-FFF2-40B4-BE49-F238E27FC236}">
                <a16:creationId xmlns:a16="http://schemas.microsoft.com/office/drawing/2014/main" id="{CEF3336C-C9E1-E040-BA8A-6530D96A4519}"/>
              </a:ext>
            </a:extLst>
          </p:cNvPr>
          <p:cNvSpPr txBox="1"/>
          <p:nvPr/>
        </p:nvSpPr>
        <p:spPr>
          <a:xfrm>
            <a:off x="4434130" y="889904"/>
            <a:ext cx="3421134" cy="646331"/>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Give your team an idea of the decision-making process your customers go through - Analyze your competitor's product and service offerings in terms of features and value  Make relevant notes &amp; compare the competition’s offering to your own.</a:t>
            </a:r>
          </a:p>
        </p:txBody>
      </p:sp>
      <p:sp>
        <p:nvSpPr>
          <p:cNvPr id="45" name="TextBox 44">
            <a:extLst>
              <a:ext uri="{FF2B5EF4-FFF2-40B4-BE49-F238E27FC236}">
                <a16:creationId xmlns:a16="http://schemas.microsoft.com/office/drawing/2014/main" id="{1C405BF9-1E54-8B43-8F94-B1307E77570F}"/>
              </a:ext>
            </a:extLst>
          </p:cNvPr>
          <p:cNvSpPr txBox="1"/>
          <p:nvPr/>
        </p:nvSpPr>
        <p:spPr>
          <a:xfrm>
            <a:off x="4384828" y="5409224"/>
            <a:ext cx="3470436" cy="1061829"/>
          </a:xfrm>
          <a:prstGeom prst="rect">
            <a:avLst/>
          </a:prstGeom>
          <a:noFill/>
        </p:spPr>
        <p:txBody>
          <a:bodyPr wrap="square" lIns="91440" tIns="45720" rIns="91440" bIns="45720" rtlCol="0" anchor="t">
            <a:spAutoFit/>
          </a:bodyPr>
          <a:lstStyle/>
          <a:p>
            <a:r>
              <a:rPr lang="en-US" sz="900" i="1" dirty="0">
                <a:latin typeface="Calibri Light" panose="020F0302020204030204" pitchFamily="34" charset="0"/>
                <a:ea typeface="Open Sans Light" charset="0"/>
                <a:cs typeface="Calibri Light" panose="020F0302020204030204" pitchFamily="34" charset="0"/>
              </a:rPr>
              <a:t>List the competition’s proprietary offerings.</a:t>
            </a:r>
          </a:p>
          <a:p>
            <a:endParaRPr lang="en-US" sz="900">
              <a:latin typeface="Calibri Light" panose="020F0302020204030204" pitchFamily="34" charset="0"/>
              <a:ea typeface="Open Sans Light" charset="0"/>
              <a:cs typeface="Calibri Light" panose="020F0302020204030204" pitchFamily="34" charset="0"/>
            </a:endParaRPr>
          </a:p>
          <a:p>
            <a:r>
              <a:rPr lang="en-US" sz="900" b="1" dirty="0">
                <a:solidFill>
                  <a:srgbClr val="FF632D"/>
                </a:solidFill>
                <a:latin typeface="Calibri Light"/>
                <a:ea typeface="Open Sans"/>
                <a:cs typeface="Calibri Light"/>
              </a:rPr>
              <a:t>›</a:t>
            </a:r>
            <a:r>
              <a:rPr lang="en-US" sz="900" b="1" dirty="0">
                <a:latin typeface="Calibri Light"/>
                <a:ea typeface="Open Sans Light"/>
                <a:cs typeface="Calibri Light"/>
              </a:rPr>
              <a:t> </a:t>
            </a:r>
            <a:r>
              <a:rPr lang="en-US" sz="900" dirty="0">
                <a:latin typeface="Calibri Light"/>
                <a:ea typeface="Open Sans Light"/>
                <a:cs typeface="Calibri Light"/>
              </a:rPr>
              <a:t> Proprietary 1</a:t>
            </a:r>
          </a:p>
          <a:p>
            <a:r>
              <a:rPr lang="en-US" sz="900" b="1" dirty="0">
                <a:solidFill>
                  <a:srgbClr val="FF632D"/>
                </a:solidFill>
                <a:latin typeface="Calibri Light"/>
                <a:ea typeface="Open Sans"/>
                <a:cs typeface="Calibri Light"/>
              </a:rPr>
              <a:t>›</a:t>
            </a:r>
            <a:r>
              <a:rPr lang="en-US" sz="900" b="1" dirty="0">
                <a:solidFill>
                  <a:srgbClr val="FF632D"/>
                </a:solidFill>
                <a:latin typeface="Calibri Light"/>
                <a:ea typeface="Open Sans Light"/>
                <a:cs typeface="Calibri Light"/>
              </a:rPr>
              <a:t> </a:t>
            </a:r>
            <a:r>
              <a:rPr lang="en-US" sz="900" dirty="0">
                <a:solidFill>
                  <a:srgbClr val="FF632D"/>
                </a:solidFill>
                <a:latin typeface="Calibri Light"/>
                <a:ea typeface="Open Sans Light"/>
                <a:cs typeface="Calibri Light"/>
              </a:rPr>
              <a:t> </a:t>
            </a:r>
            <a:r>
              <a:rPr lang="en-US" sz="900" dirty="0">
                <a:latin typeface="Calibri Light"/>
                <a:ea typeface="Open Sans Light"/>
                <a:cs typeface="Calibri Light"/>
              </a:rPr>
              <a:t>Proprietary 2</a:t>
            </a:r>
          </a:p>
          <a:p>
            <a:r>
              <a:rPr lang="en-US" sz="900" b="1" dirty="0">
                <a:solidFill>
                  <a:srgbClr val="FF632D"/>
                </a:solidFill>
                <a:latin typeface="Calibri Light"/>
                <a:ea typeface="Open Sans"/>
                <a:cs typeface="Calibri Light"/>
              </a:rPr>
              <a:t>›</a:t>
            </a:r>
            <a:r>
              <a:rPr lang="en-US" sz="900" dirty="0">
                <a:solidFill>
                  <a:srgbClr val="FF632D"/>
                </a:solidFill>
                <a:latin typeface="Calibri Light"/>
                <a:ea typeface="Open Sans Light"/>
                <a:cs typeface="Calibri Light"/>
              </a:rPr>
              <a:t>  </a:t>
            </a:r>
            <a:r>
              <a:rPr lang="en-US" sz="900" dirty="0">
                <a:latin typeface="Calibri Light"/>
                <a:ea typeface="Open Sans Light"/>
                <a:cs typeface="Calibri Light"/>
              </a:rPr>
              <a:t>Proprietary 3</a:t>
            </a:r>
          </a:p>
          <a:p>
            <a:r>
              <a:rPr lang="en-US" sz="900" b="1" dirty="0">
                <a:solidFill>
                  <a:srgbClr val="FF632D"/>
                </a:solidFill>
                <a:latin typeface="Calibri Light"/>
                <a:ea typeface="Open Sans"/>
                <a:cs typeface="Calibri Light"/>
              </a:rPr>
              <a:t>›</a:t>
            </a:r>
            <a:r>
              <a:rPr lang="en-US" sz="900" dirty="0">
                <a:solidFill>
                  <a:srgbClr val="FF632D"/>
                </a:solidFill>
                <a:latin typeface="Calibri Light"/>
                <a:ea typeface="Open Sans Light"/>
                <a:cs typeface="Calibri Light"/>
              </a:rPr>
              <a:t> </a:t>
            </a:r>
            <a:r>
              <a:rPr lang="en-US" sz="900" dirty="0">
                <a:latin typeface="Calibri Light"/>
                <a:ea typeface="Open Sans Light"/>
                <a:cs typeface="Calibri Light"/>
              </a:rPr>
              <a:t> Proprietary 4</a:t>
            </a:r>
          </a:p>
          <a:p>
            <a:r>
              <a:rPr lang="en-US" sz="900" b="1" dirty="0">
                <a:solidFill>
                  <a:srgbClr val="FF632D"/>
                </a:solidFill>
                <a:latin typeface="Calibri Light"/>
                <a:ea typeface="Open Sans"/>
                <a:cs typeface="Calibri Light"/>
              </a:rPr>
              <a:t>›</a:t>
            </a:r>
            <a:r>
              <a:rPr lang="en-US" sz="900" b="1" dirty="0">
                <a:latin typeface="Calibri Light"/>
                <a:ea typeface="Open Sans Light"/>
                <a:cs typeface="Calibri Light"/>
              </a:rPr>
              <a:t> </a:t>
            </a:r>
            <a:r>
              <a:rPr lang="en-US" sz="900" dirty="0">
                <a:latin typeface="Calibri Light"/>
                <a:ea typeface="Open Sans Light"/>
                <a:cs typeface="Calibri Light"/>
              </a:rPr>
              <a:t> Proprietary 5</a:t>
            </a:r>
          </a:p>
        </p:txBody>
      </p:sp>
      <p:sp>
        <p:nvSpPr>
          <p:cNvPr id="54" name="TextBox 53">
            <a:extLst>
              <a:ext uri="{FF2B5EF4-FFF2-40B4-BE49-F238E27FC236}">
                <a16:creationId xmlns:a16="http://schemas.microsoft.com/office/drawing/2014/main" id="{910B9516-C871-8743-A393-CFAA7F56F5FF}"/>
              </a:ext>
            </a:extLst>
          </p:cNvPr>
          <p:cNvSpPr txBox="1"/>
          <p:nvPr/>
        </p:nvSpPr>
        <p:spPr>
          <a:xfrm>
            <a:off x="8354940" y="2591335"/>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WHY WE LOSE</a:t>
            </a:r>
          </a:p>
        </p:txBody>
      </p:sp>
      <p:sp>
        <p:nvSpPr>
          <p:cNvPr id="59" name="TextBox 58">
            <a:extLst>
              <a:ext uri="{FF2B5EF4-FFF2-40B4-BE49-F238E27FC236}">
                <a16:creationId xmlns:a16="http://schemas.microsoft.com/office/drawing/2014/main" id="{9A6CDA55-D62A-924D-9E41-7C36B070779E}"/>
              </a:ext>
            </a:extLst>
          </p:cNvPr>
          <p:cNvSpPr txBox="1"/>
          <p:nvPr/>
        </p:nvSpPr>
        <p:spPr>
          <a:xfrm>
            <a:off x="8347224" y="2972355"/>
            <a:ext cx="3103041" cy="1615827"/>
          </a:xfrm>
          <a:prstGeom prst="rect">
            <a:avLst/>
          </a:prstGeom>
          <a:noFill/>
        </p:spPr>
        <p:txBody>
          <a:bodyPr wrap="square" lIns="91440" tIns="45720" rIns="91440" bIns="45720" rtlCol="0" anchor="t">
            <a:spAutoFit/>
          </a:bodyPr>
          <a:lstStyle/>
          <a:p>
            <a:r>
              <a:rPr lang="en-US" sz="900" i="1" dirty="0">
                <a:latin typeface="Calibri Light"/>
                <a:ea typeface="Open Sans Light"/>
                <a:cs typeface="Calibri Light"/>
              </a:rPr>
              <a:t>A list of specific reasons why you lose to a specific competitor. Provide guidance on how to steer the conversation away from a loss with counterpoints. </a:t>
            </a:r>
            <a:endParaRPr lang="en-US" sz="900" i="1">
              <a:latin typeface="Calibri Light" panose="020F0302020204030204" pitchFamily="34" charset="0"/>
              <a:ea typeface="Open Sans Light" charset="0"/>
              <a:cs typeface="Calibri Light" panose="020F0302020204030204" pitchFamily="34" charset="0"/>
            </a:endParaRPr>
          </a:p>
          <a:p>
            <a:endParaRPr lang="en-US" sz="900" i="1">
              <a:latin typeface="Calibri Light" panose="020F0302020204030204" pitchFamily="34" charset="0"/>
              <a:ea typeface="Open Sans Light" charset="0"/>
              <a:cs typeface="Calibri Light" panose="020F0302020204030204" pitchFamily="34" charset="0"/>
            </a:endParaRPr>
          </a:p>
          <a:p>
            <a:r>
              <a:rPr lang="en-US" sz="900" i="1" dirty="0">
                <a:latin typeface="Calibri Light"/>
                <a:ea typeface="Open Sans Light"/>
                <a:cs typeface="Calibri Light"/>
              </a:rPr>
              <a:t>Example: </a:t>
            </a:r>
            <a:endParaRPr lang="en-US" sz="900" i="1" dirty="0">
              <a:latin typeface="Calibri Light" panose="020F0302020204030204" pitchFamily="34" charset="0"/>
              <a:ea typeface="Open Sans Light" charset="0"/>
              <a:cs typeface="Calibri Light" panose="020F0302020204030204" pitchFamily="34" charset="0"/>
            </a:endParaRPr>
          </a:p>
          <a:p>
            <a:endParaRPr lang="en-US" sz="900">
              <a:latin typeface="Calibri Light" panose="020F0302020204030204" pitchFamily="34" charset="0"/>
              <a:ea typeface="Open Sans Light" charset="0"/>
              <a:cs typeface="Calibri Light" panose="020F0302020204030204" pitchFamily="34" charset="0"/>
            </a:endParaRPr>
          </a:p>
          <a:p>
            <a:r>
              <a:rPr lang="en-US" sz="900" b="1" dirty="0">
                <a:solidFill>
                  <a:srgbClr val="FF632D"/>
                </a:solidFill>
                <a:ea typeface="Open Sans"/>
                <a:cs typeface="Open Sans"/>
              </a:rPr>
              <a:t>›</a:t>
            </a:r>
            <a:r>
              <a:rPr lang="en-US" sz="900" b="1" dirty="0">
                <a:solidFill>
                  <a:srgbClr val="FF632D"/>
                </a:solidFill>
                <a:ea typeface="Open Sans Light"/>
                <a:cs typeface="Open Sans Light"/>
              </a:rPr>
              <a:t> </a:t>
            </a:r>
            <a:r>
              <a:rPr lang="en-US" sz="900" dirty="0">
                <a:ea typeface="Open Sans Light"/>
                <a:cs typeface="Open Sans Light"/>
              </a:rPr>
              <a:t> </a:t>
            </a:r>
            <a:r>
              <a:rPr lang="en-US" sz="900" dirty="0">
                <a:latin typeface="Calibri Light"/>
                <a:ea typeface="Open Sans Light"/>
                <a:cs typeface="Calibri Light"/>
              </a:rPr>
              <a:t>They have a completely free version (but features are limited and most people find they need to upgrade)</a:t>
            </a:r>
          </a:p>
          <a:p>
            <a:r>
              <a:rPr lang="en-US" sz="900" b="1" dirty="0">
                <a:solidFill>
                  <a:srgbClr val="FF632D"/>
                </a:solidFill>
                <a:ea typeface="Open Sans"/>
                <a:cs typeface="Open Sans"/>
              </a:rPr>
              <a:t>› </a:t>
            </a:r>
            <a:r>
              <a:rPr lang="en-US" sz="900" dirty="0">
                <a:ea typeface="Open Sans Light"/>
                <a:cs typeface="Open Sans Light"/>
              </a:rPr>
              <a:t> </a:t>
            </a:r>
            <a:r>
              <a:rPr lang="en-US" sz="900" dirty="0">
                <a:latin typeface="Calibri Light"/>
                <a:ea typeface="Open Sans Light"/>
                <a:cs typeface="Calibri Light"/>
              </a:rPr>
              <a:t>They have excellent resources and support (some users say their UX is complicated, so they require more support)</a:t>
            </a:r>
          </a:p>
          <a:p>
            <a:endParaRPr lang="en-US" sz="900">
              <a:latin typeface="Calibri Light" panose="020F0302020204030204" pitchFamily="34" charset="0"/>
              <a:ea typeface="Open Sans Light" charset="0"/>
              <a:cs typeface="Calibri Light" panose="020F0302020204030204" pitchFamily="34" charset="0"/>
            </a:endParaRPr>
          </a:p>
        </p:txBody>
      </p:sp>
      <p:sp>
        <p:nvSpPr>
          <p:cNvPr id="62" name="TextBox 61">
            <a:extLst>
              <a:ext uri="{FF2B5EF4-FFF2-40B4-BE49-F238E27FC236}">
                <a16:creationId xmlns:a16="http://schemas.microsoft.com/office/drawing/2014/main" id="{0F9C2E6D-B3B9-BC42-9197-4ABFBEA76FB5}"/>
              </a:ext>
            </a:extLst>
          </p:cNvPr>
          <p:cNvSpPr txBox="1"/>
          <p:nvPr/>
        </p:nvSpPr>
        <p:spPr>
          <a:xfrm>
            <a:off x="8354940" y="4897218"/>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WEAKNESSES</a:t>
            </a:r>
          </a:p>
        </p:txBody>
      </p:sp>
      <p:sp>
        <p:nvSpPr>
          <p:cNvPr id="64" name="TextBox 63">
            <a:extLst>
              <a:ext uri="{FF2B5EF4-FFF2-40B4-BE49-F238E27FC236}">
                <a16:creationId xmlns:a16="http://schemas.microsoft.com/office/drawing/2014/main" id="{4AE2F431-02AF-5444-B90E-61FAD7D54640}"/>
              </a:ext>
            </a:extLst>
          </p:cNvPr>
          <p:cNvSpPr txBox="1"/>
          <p:nvPr/>
        </p:nvSpPr>
        <p:spPr>
          <a:xfrm>
            <a:off x="8292948" y="5363954"/>
            <a:ext cx="3145437" cy="923330"/>
          </a:xfrm>
          <a:prstGeom prst="rect">
            <a:avLst/>
          </a:prstGeom>
          <a:noFill/>
        </p:spPr>
        <p:txBody>
          <a:bodyPr wrap="square" lIns="91440" tIns="45720" rIns="91440" bIns="45720" rtlCol="0" anchor="t">
            <a:spAutoFit/>
          </a:bodyPr>
          <a:lstStyle/>
          <a:p>
            <a:r>
              <a:rPr lang="en-US" sz="900" i="1" dirty="0">
                <a:latin typeface="Calibri Light"/>
                <a:ea typeface="Open Sans Light"/>
                <a:cs typeface="Calibri Light"/>
              </a:rPr>
              <a:t>Develop a list of weaknesses.</a:t>
            </a:r>
          </a:p>
          <a:p>
            <a:r>
              <a:rPr lang="en-US" sz="900" i="1" dirty="0">
                <a:latin typeface="Calibri Light"/>
                <a:ea typeface="Open Sans Light"/>
                <a:cs typeface="Calibri Light"/>
              </a:rPr>
              <a:t>  </a:t>
            </a:r>
            <a:endParaRPr lang="en-US" sz="900" i="1" dirty="0">
              <a:latin typeface="Calibri Light" panose="020F0302020204030204" pitchFamily="34" charset="0"/>
              <a:ea typeface="Open Sans Light" charset="0"/>
              <a:cs typeface="Calibri Light" panose="020F0302020204030204" pitchFamily="34" charset="0"/>
            </a:endParaRPr>
          </a:p>
          <a:p>
            <a:r>
              <a:rPr lang="en-US" sz="900" b="1" dirty="0">
                <a:solidFill>
                  <a:srgbClr val="FF632D"/>
                </a:solidFill>
                <a:latin typeface="Calibri Light"/>
                <a:ea typeface="Open Sans"/>
                <a:cs typeface="Calibri Light"/>
              </a:rPr>
              <a:t>›</a:t>
            </a:r>
            <a:r>
              <a:rPr lang="en-US" sz="900" i="1" dirty="0">
                <a:solidFill>
                  <a:srgbClr val="FF632D"/>
                </a:solidFill>
                <a:latin typeface="Calibri Light"/>
                <a:ea typeface="Open Sans Light"/>
                <a:cs typeface="Calibri Light"/>
              </a:rPr>
              <a:t> </a:t>
            </a:r>
            <a:r>
              <a:rPr lang="en-US" sz="900" dirty="0">
                <a:latin typeface="Calibri Light"/>
                <a:ea typeface="Open Sans Light"/>
                <a:cs typeface="Calibri Light"/>
              </a:rPr>
              <a:t> Slow - takes up to 30 mins just to process a file</a:t>
            </a:r>
          </a:p>
          <a:p>
            <a:r>
              <a:rPr lang="en-US" sz="900" b="1" dirty="0">
                <a:solidFill>
                  <a:srgbClr val="FF632D"/>
                </a:solidFill>
                <a:latin typeface="Calibri Light"/>
                <a:ea typeface="Open Sans"/>
                <a:cs typeface="Calibri Light"/>
              </a:rPr>
              <a:t>›</a:t>
            </a:r>
            <a:r>
              <a:rPr lang="en-US" sz="900" b="1" dirty="0">
                <a:solidFill>
                  <a:srgbClr val="FF632D"/>
                </a:solidFill>
                <a:latin typeface="Calibri Light"/>
                <a:ea typeface="Open Sans Light"/>
                <a:cs typeface="Calibri Light"/>
              </a:rPr>
              <a:t> </a:t>
            </a:r>
            <a:r>
              <a:rPr lang="en-US" sz="900" dirty="0">
                <a:latin typeface="Calibri Light"/>
                <a:ea typeface="Open Sans Light"/>
                <a:cs typeface="Calibri Light"/>
              </a:rPr>
              <a:t> No custom layout options - leaves excess white     </a:t>
            </a:r>
            <a:endParaRPr lang="en-US" sz="900">
              <a:latin typeface="Calibri Light" panose="020F0302020204030204" pitchFamily="34" charset="0"/>
              <a:ea typeface="Open Sans Light" charset="0"/>
              <a:cs typeface="Calibri Light" panose="020F0302020204030204" pitchFamily="34" charset="0"/>
            </a:endParaRPr>
          </a:p>
          <a:p>
            <a:r>
              <a:rPr lang="en-US" sz="900" dirty="0">
                <a:latin typeface="Calibri Light"/>
                <a:ea typeface="Open Sans Light"/>
                <a:cs typeface="Calibri Light"/>
              </a:rPr>
              <a:t>   space and wasted paper</a:t>
            </a:r>
          </a:p>
          <a:p>
            <a:r>
              <a:rPr lang="en-US" sz="900" b="1" dirty="0">
                <a:solidFill>
                  <a:srgbClr val="FF632D"/>
                </a:solidFill>
                <a:latin typeface="Calibri Light"/>
                <a:ea typeface="Open Sans"/>
                <a:cs typeface="Calibri Light"/>
              </a:rPr>
              <a:t>›</a:t>
            </a:r>
            <a:r>
              <a:rPr lang="en-US" sz="900" b="1" dirty="0">
                <a:latin typeface="Calibri Light"/>
                <a:ea typeface="Open Sans Light"/>
                <a:cs typeface="Calibri Light"/>
              </a:rPr>
              <a:t>  </a:t>
            </a:r>
            <a:r>
              <a:rPr lang="en-US" sz="900" dirty="0">
                <a:latin typeface="Calibri Light"/>
                <a:ea typeface="Open Sans Light"/>
                <a:cs typeface="Calibri Light"/>
              </a:rPr>
              <a:t>Uses maximum ink even on test images</a:t>
            </a:r>
          </a:p>
        </p:txBody>
      </p:sp>
      <p:sp>
        <p:nvSpPr>
          <p:cNvPr id="65" name="Rounded Rectangle 64">
            <a:extLst>
              <a:ext uri="{FF2B5EF4-FFF2-40B4-BE49-F238E27FC236}">
                <a16:creationId xmlns:a16="http://schemas.microsoft.com/office/drawing/2014/main" id="{657E7E88-242E-1F4E-B024-E96F2604F6FC}"/>
              </a:ext>
            </a:extLst>
          </p:cNvPr>
          <p:cNvSpPr/>
          <p:nvPr/>
        </p:nvSpPr>
        <p:spPr>
          <a:xfrm>
            <a:off x="751742" y="435531"/>
            <a:ext cx="644350" cy="644350"/>
          </a:xfrm>
          <a:prstGeom prst="roundRect">
            <a:avLst/>
          </a:prstGeom>
          <a:solidFill>
            <a:schemeClr val="bg1">
              <a:lumMod val="95000"/>
            </a:schemeClr>
          </a:solid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876EDB72-5EC1-6143-807A-585418C78D84}"/>
              </a:ext>
            </a:extLst>
          </p:cNvPr>
          <p:cNvSpPr txBox="1"/>
          <p:nvPr/>
        </p:nvSpPr>
        <p:spPr>
          <a:xfrm>
            <a:off x="752742" y="615906"/>
            <a:ext cx="644350" cy="276999"/>
          </a:xfrm>
          <a:prstGeom prst="rect">
            <a:avLst/>
          </a:prstGeom>
          <a:noFill/>
        </p:spPr>
        <p:txBody>
          <a:bodyPr wrap="square" rtlCol="0">
            <a:spAutoFit/>
          </a:bodyPr>
          <a:lstStyle/>
          <a:p>
            <a:pPr algn="ctr"/>
            <a:r>
              <a:rPr lang="en-US" sz="1200">
                <a:solidFill>
                  <a:schemeClr val="bg2">
                    <a:lumMod val="50000"/>
                  </a:schemeClr>
                </a:solidFill>
                <a:latin typeface="Open Sans Light" charset="0"/>
                <a:ea typeface="Open Sans Light" charset="0"/>
                <a:cs typeface="Open Sans Light" charset="0"/>
              </a:rPr>
              <a:t>LOGO</a:t>
            </a:r>
          </a:p>
        </p:txBody>
      </p:sp>
      <p:sp>
        <p:nvSpPr>
          <p:cNvPr id="71" name="TextBox 70">
            <a:extLst>
              <a:ext uri="{FF2B5EF4-FFF2-40B4-BE49-F238E27FC236}">
                <a16:creationId xmlns:a16="http://schemas.microsoft.com/office/drawing/2014/main" id="{2274E101-E6D6-CE4C-9336-539EA8B7871A}"/>
              </a:ext>
            </a:extLst>
          </p:cNvPr>
          <p:cNvSpPr txBox="1"/>
          <p:nvPr/>
        </p:nvSpPr>
        <p:spPr>
          <a:xfrm>
            <a:off x="4434130" y="5025399"/>
            <a:ext cx="2377751" cy="338555"/>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PROPRIETARY OFFERINGS</a:t>
            </a:r>
          </a:p>
        </p:txBody>
      </p:sp>
      <p:sp>
        <p:nvSpPr>
          <p:cNvPr id="97" name="TextBox 96">
            <a:extLst>
              <a:ext uri="{FF2B5EF4-FFF2-40B4-BE49-F238E27FC236}">
                <a16:creationId xmlns:a16="http://schemas.microsoft.com/office/drawing/2014/main" id="{B2C36CF5-CB91-EF46-B47F-49A98CD73BED}"/>
              </a:ext>
            </a:extLst>
          </p:cNvPr>
          <p:cNvSpPr txBox="1"/>
          <p:nvPr/>
        </p:nvSpPr>
        <p:spPr>
          <a:xfrm>
            <a:off x="8354940" y="368332"/>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WHY WE WIN</a:t>
            </a:r>
          </a:p>
        </p:txBody>
      </p:sp>
      <p:sp>
        <p:nvSpPr>
          <p:cNvPr id="98" name="TextBox 97">
            <a:extLst>
              <a:ext uri="{FF2B5EF4-FFF2-40B4-BE49-F238E27FC236}">
                <a16:creationId xmlns:a16="http://schemas.microsoft.com/office/drawing/2014/main" id="{4225FA84-B469-9D41-A2BB-A1843C33DE22}"/>
              </a:ext>
            </a:extLst>
          </p:cNvPr>
          <p:cNvSpPr txBox="1"/>
          <p:nvPr/>
        </p:nvSpPr>
        <p:spPr>
          <a:xfrm>
            <a:off x="8347224" y="777637"/>
            <a:ext cx="3103041" cy="1477328"/>
          </a:xfrm>
          <a:prstGeom prst="rect">
            <a:avLst/>
          </a:prstGeom>
          <a:noFill/>
        </p:spPr>
        <p:txBody>
          <a:bodyPr wrap="square" lIns="91440" tIns="45720" rIns="91440" bIns="45720" rtlCol="0" anchor="t">
            <a:spAutoFit/>
          </a:bodyPr>
          <a:lstStyle/>
          <a:p>
            <a:r>
              <a:rPr lang="en-US" sz="900" i="1" dirty="0">
                <a:latin typeface="Calibri Light"/>
                <a:ea typeface="Open Sans Light"/>
                <a:cs typeface="Calibri Light"/>
              </a:rPr>
              <a:t>A list of specific reasons why you win against this competitor. This should reflect your product strengths and give advice on how to steer the conversation towards the win.</a:t>
            </a:r>
          </a:p>
          <a:p>
            <a:endParaRPr lang="en-US" sz="900" i="1">
              <a:latin typeface="Calibri Light" panose="020F0302020204030204" pitchFamily="34" charset="0"/>
              <a:ea typeface="Open Sans Light" charset="0"/>
              <a:cs typeface="Calibri Light" panose="020F0302020204030204" pitchFamily="34" charset="0"/>
            </a:endParaRPr>
          </a:p>
          <a:p>
            <a:r>
              <a:rPr lang="en-US" sz="900" i="1" dirty="0">
                <a:latin typeface="Calibri Light"/>
                <a:ea typeface="Open Sans Light"/>
                <a:cs typeface="Calibri Light"/>
              </a:rPr>
              <a:t>Example: </a:t>
            </a:r>
            <a:endParaRPr lang="en-US" sz="900" i="1" dirty="0">
              <a:latin typeface="Calibri Light" panose="020F0302020204030204" pitchFamily="34" charset="0"/>
              <a:ea typeface="Open Sans Light" charset="0"/>
              <a:cs typeface="Calibri Light" panose="020F0302020204030204" pitchFamily="34" charset="0"/>
            </a:endParaRPr>
          </a:p>
          <a:p>
            <a:endParaRPr lang="en-US" sz="900">
              <a:latin typeface="Calibri Light" panose="020F0302020204030204" pitchFamily="34" charset="0"/>
              <a:ea typeface="Open Sans Light" charset="0"/>
              <a:cs typeface="Calibri Light" panose="020F0302020204030204" pitchFamily="34" charset="0"/>
            </a:endParaRPr>
          </a:p>
          <a:p>
            <a:r>
              <a:rPr lang="en-US" sz="900" b="1" dirty="0">
                <a:solidFill>
                  <a:srgbClr val="FF632D"/>
                </a:solidFill>
                <a:latin typeface="Calibri Light"/>
                <a:ea typeface="Open Sans"/>
                <a:cs typeface="Calibri Light"/>
              </a:rPr>
              <a:t>›</a:t>
            </a:r>
            <a:r>
              <a:rPr lang="en-US" sz="900" b="1" dirty="0">
                <a:solidFill>
                  <a:srgbClr val="FF632D"/>
                </a:solidFill>
                <a:latin typeface="Calibri Light"/>
                <a:ea typeface="Open Sans Light"/>
                <a:cs typeface="Calibri Light"/>
              </a:rPr>
              <a:t> </a:t>
            </a:r>
            <a:r>
              <a:rPr lang="en-US" sz="900" dirty="0">
                <a:latin typeface="Calibri Light"/>
                <a:ea typeface="Open Sans Light"/>
                <a:cs typeface="Calibri Light"/>
              </a:rPr>
              <a:t> We win on price-they charge about 2X our price</a:t>
            </a:r>
          </a:p>
          <a:p>
            <a:endParaRPr lang="en-US" sz="900">
              <a:latin typeface="Calibri Light" panose="020F0302020204030204" pitchFamily="34" charset="0"/>
              <a:ea typeface="Open Sans Light" charset="0"/>
              <a:cs typeface="Calibri Light" panose="020F0302020204030204" pitchFamily="34" charset="0"/>
            </a:endParaRPr>
          </a:p>
          <a:p>
            <a:r>
              <a:rPr lang="en-US" sz="900" b="1" dirty="0">
                <a:solidFill>
                  <a:srgbClr val="FF632D"/>
                </a:solidFill>
                <a:latin typeface="Calibri Light"/>
                <a:ea typeface="Open Sans"/>
                <a:cs typeface="Calibri Light"/>
              </a:rPr>
              <a:t>›</a:t>
            </a:r>
            <a:r>
              <a:rPr lang="en-US" sz="900" b="1" dirty="0">
                <a:solidFill>
                  <a:srgbClr val="FF632D"/>
                </a:solidFill>
                <a:latin typeface="Calibri Light"/>
                <a:ea typeface="Open Sans Light"/>
                <a:cs typeface="Calibri Light"/>
              </a:rPr>
              <a:t> </a:t>
            </a:r>
            <a:r>
              <a:rPr lang="en-US" sz="900" dirty="0">
                <a:solidFill>
                  <a:srgbClr val="000000"/>
                </a:solidFill>
                <a:latin typeface="Calibri Light"/>
                <a:ea typeface="Open Sans Light"/>
                <a:cs typeface="Calibri Light"/>
              </a:rPr>
              <a:t> </a:t>
            </a:r>
            <a:r>
              <a:rPr lang="en-US" sz="900" dirty="0">
                <a:latin typeface="Calibri Light"/>
                <a:ea typeface="Open Sans Light"/>
                <a:cs typeface="Calibri Light"/>
              </a:rPr>
              <a:t>We win on reporting – their features are limited to basic </a:t>
            </a:r>
            <a:br>
              <a:rPr lang="en-US" sz="900" dirty="0">
                <a:latin typeface="Calibri Light" panose="020F0302020204030204" pitchFamily="34" charset="0"/>
                <a:ea typeface="Open Sans Light" charset="0"/>
                <a:cs typeface="Calibri Light" panose="020F0302020204030204" pitchFamily="34" charset="0"/>
              </a:rPr>
            </a:br>
            <a:r>
              <a:rPr lang="en-US" sz="900" dirty="0">
                <a:latin typeface="Calibri Light"/>
                <a:ea typeface="Open Sans Light"/>
                <a:cs typeface="Calibri Light"/>
              </a:rPr>
              <a:t>    metrics such as pageviews and time on page</a:t>
            </a:r>
          </a:p>
        </p:txBody>
      </p:sp>
      <p:cxnSp>
        <p:nvCxnSpPr>
          <p:cNvPr id="7" name="Straight Connector 6">
            <a:extLst>
              <a:ext uri="{FF2B5EF4-FFF2-40B4-BE49-F238E27FC236}">
                <a16:creationId xmlns:a16="http://schemas.microsoft.com/office/drawing/2014/main" id="{4D3D55C7-967D-BE40-A458-6253786B96F1}"/>
              </a:ext>
            </a:extLst>
          </p:cNvPr>
          <p:cNvCxnSpPr/>
          <p:nvPr/>
        </p:nvCxnSpPr>
        <p:spPr>
          <a:xfrm>
            <a:off x="552745" y="4200389"/>
            <a:ext cx="346022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2472AD43-E4A3-1E49-B532-54A359748A9F}"/>
              </a:ext>
            </a:extLst>
          </p:cNvPr>
          <p:cNvCxnSpPr>
            <a:cxnSpLocks/>
          </p:cNvCxnSpPr>
          <p:nvPr/>
        </p:nvCxnSpPr>
        <p:spPr>
          <a:xfrm>
            <a:off x="4249190" y="760332"/>
            <a:ext cx="375592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661FD109-6E52-844A-96A5-1FED77C4D4C5}"/>
              </a:ext>
            </a:extLst>
          </p:cNvPr>
          <p:cNvCxnSpPr>
            <a:cxnSpLocks/>
          </p:cNvCxnSpPr>
          <p:nvPr/>
        </p:nvCxnSpPr>
        <p:spPr>
          <a:xfrm>
            <a:off x="4266129" y="5372088"/>
            <a:ext cx="373898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EAA5EA1-4887-FB4B-ACBD-0BDB065A6EFC}"/>
              </a:ext>
            </a:extLst>
          </p:cNvPr>
          <p:cNvCxnSpPr>
            <a:cxnSpLocks/>
          </p:cNvCxnSpPr>
          <p:nvPr/>
        </p:nvCxnSpPr>
        <p:spPr>
          <a:xfrm>
            <a:off x="4249190" y="2327164"/>
            <a:ext cx="375592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41FE48DA-12A8-1F4E-A2BD-C9452AE2CACA}"/>
              </a:ext>
            </a:extLst>
          </p:cNvPr>
          <p:cNvCxnSpPr>
            <a:cxnSpLocks/>
          </p:cNvCxnSpPr>
          <p:nvPr/>
        </p:nvCxnSpPr>
        <p:spPr>
          <a:xfrm>
            <a:off x="8258276" y="5290844"/>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1A7CF23-07A3-A343-9C65-CC4E3377291F}"/>
              </a:ext>
            </a:extLst>
          </p:cNvPr>
          <p:cNvCxnSpPr>
            <a:cxnSpLocks/>
          </p:cNvCxnSpPr>
          <p:nvPr/>
        </p:nvCxnSpPr>
        <p:spPr>
          <a:xfrm>
            <a:off x="8258276" y="2966891"/>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DAA7185C-C617-224A-BD84-130CC1DA74B0}"/>
              </a:ext>
            </a:extLst>
          </p:cNvPr>
          <p:cNvCxnSpPr>
            <a:cxnSpLocks/>
          </p:cNvCxnSpPr>
          <p:nvPr/>
        </p:nvCxnSpPr>
        <p:spPr>
          <a:xfrm>
            <a:off x="8258276" y="757398"/>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C85935CA-6E98-AB4B-B198-BB2409ADCDFA}"/>
              </a:ext>
            </a:extLst>
          </p:cNvPr>
          <p:cNvCxnSpPr/>
          <p:nvPr/>
        </p:nvCxnSpPr>
        <p:spPr>
          <a:xfrm>
            <a:off x="552745" y="1182291"/>
            <a:ext cx="346022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29B7A892-E8D8-CC4F-92BB-EBB776432BD9}"/>
              </a:ext>
            </a:extLst>
          </p:cNvPr>
          <p:cNvGrpSpPr/>
          <p:nvPr/>
        </p:nvGrpSpPr>
        <p:grpSpPr>
          <a:xfrm>
            <a:off x="146262" y="897492"/>
            <a:ext cx="253915" cy="5791344"/>
            <a:chOff x="146262" y="897492"/>
            <a:chExt cx="253915" cy="5791344"/>
          </a:xfrm>
        </p:grpSpPr>
        <p:sp>
          <p:nvSpPr>
            <p:cNvPr id="48" name="TextBox 47">
              <a:extLst>
                <a:ext uri="{FF2B5EF4-FFF2-40B4-BE49-F238E27FC236}">
                  <a16:creationId xmlns:a16="http://schemas.microsoft.com/office/drawing/2014/main" id="{FE0D50E2-510E-6C4F-985E-E31F2376BE59}"/>
                </a:ext>
              </a:extLst>
            </p:cNvPr>
            <p:cNvSpPr txBox="1"/>
            <p:nvPr/>
          </p:nvSpPr>
          <p:spPr>
            <a:xfrm rot="16200000">
              <a:off x="-2161756" y="3205510"/>
              <a:ext cx="4869951" cy="253915"/>
            </a:xfrm>
            <a:prstGeom prst="rect">
              <a:avLst/>
            </a:prstGeom>
            <a:noFill/>
          </p:spPr>
          <p:txBody>
            <a:bodyPr wrap="square" rtlCol="0">
              <a:spAutoFit/>
            </a:bodyPr>
            <a:lstStyle/>
            <a:p>
              <a:r>
                <a:rPr lang="en-US" sz="900">
                  <a:solidFill>
                    <a:srgbClr val="192B36"/>
                  </a:solidFill>
                  <a:latin typeface="+mj-lt"/>
                </a:rPr>
                <a:t>| Competitive Intelligence Automation</a:t>
              </a:r>
            </a:p>
          </p:txBody>
        </p:sp>
        <p:pic>
          <p:nvPicPr>
            <p:cNvPr id="49" name="Picture 48">
              <a:extLst>
                <a:ext uri="{FF2B5EF4-FFF2-40B4-BE49-F238E27FC236}">
                  <a16:creationId xmlns:a16="http://schemas.microsoft.com/office/drawing/2014/main" id="{0B0B638B-C4CC-AF46-B98E-9E3E7B3928A6}"/>
                </a:ext>
              </a:extLst>
            </p:cNvPr>
            <p:cNvPicPr>
              <a:picLocks noChangeAspect="1"/>
            </p:cNvPicPr>
            <p:nvPr/>
          </p:nvPicPr>
          <p:blipFill>
            <a:blip r:embed="rId3"/>
            <a:stretch>
              <a:fillRect/>
            </a:stretch>
          </p:blipFill>
          <p:spPr>
            <a:xfrm rot="16200000">
              <a:off x="-234968" y="6057983"/>
              <a:ext cx="1016375" cy="245332"/>
            </a:xfrm>
            <a:prstGeom prst="rect">
              <a:avLst/>
            </a:prstGeom>
          </p:spPr>
        </p:pic>
      </p:grpSp>
    </p:spTree>
    <p:extLst>
      <p:ext uri="{BB962C8B-B14F-4D97-AF65-F5344CB8AC3E}">
        <p14:creationId xmlns:p14="http://schemas.microsoft.com/office/powerpoint/2010/main" val="3260722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83">
            <a:extLst>
              <a:ext uri="{FF2B5EF4-FFF2-40B4-BE49-F238E27FC236}">
                <a16:creationId xmlns:a16="http://schemas.microsoft.com/office/drawing/2014/main" id="{CFA85498-197C-6849-9DFA-CF4DF3C2E86C}"/>
              </a:ext>
            </a:extLst>
          </p:cNvPr>
          <p:cNvSpPr/>
          <p:nvPr/>
        </p:nvSpPr>
        <p:spPr>
          <a:xfrm>
            <a:off x="0" y="0"/>
            <a:ext cx="12192000" cy="6858000"/>
          </a:xfrm>
          <a:prstGeom prst="rect">
            <a:avLst/>
          </a:prstGeom>
          <a:solidFill>
            <a:srgbClr val="FFF3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ounded Rectangle 92">
            <a:extLst>
              <a:ext uri="{FF2B5EF4-FFF2-40B4-BE49-F238E27FC236}">
                <a16:creationId xmlns:a16="http://schemas.microsoft.com/office/drawing/2014/main" id="{5F3F6C9A-FD3E-9342-9E74-7895F0D6E04E}"/>
              </a:ext>
            </a:extLst>
          </p:cNvPr>
          <p:cNvSpPr/>
          <p:nvPr/>
        </p:nvSpPr>
        <p:spPr>
          <a:xfrm>
            <a:off x="4249190" y="1906081"/>
            <a:ext cx="3773864" cy="2817571"/>
          </a:xfrm>
          <a:prstGeom prst="roundRect">
            <a:avLst>
              <a:gd name="adj" fmla="val 75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0" name="Table 49">
            <a:extLst>
              <a:ext uri="{FF2B5EF4-FFF2-40B4-BE49-F238E27FC236}">
                <a16:creationId xmlns:a16="http://schemas.microsoft.com/office/drawing/2014/main" id="{B6256379-2275-EE4D-9DF4-9888955B62BB}"/>
              </a:ext>
            </a:extLst>
          </p:cNvPr>
          <p:cNvGraphicFramePr>
            <a:graphicFrameLocks noGrp="1"/>
          </p:cNvGraphicFramePr>
          <p:nvPr/>
        </p:nvGraphicFramePr>
        <p:xfrm>
          <a:off x="4384828" y="1998423"/>
          <a:ext cx="3470436" cy="2540498"/>
        </p:xfrm>
        <a:graphic>
          <a:graphicData uri="http://schemas.openxmlformats.org/drawingml/2006/table">
            <a:tbl>
              <a:tblPr firstRow="1" bandRow="1">
                <a:effectLst/>
                <a:tableStyleId>{5940675A-B579-460E-94D1-54222C63F5DA}</a:tableStyleId>
              </a:tblPr>
              <a:tblGrid>
                <a:gridCol w="1755098">
                  <a:extLst>
                    <a:ext uri="{9D8B030D-6E8A-4147-A177-3AD203B41FA5}">
                      <a16:colId xmlns:a16="http://schemas.microsoft.com/office/drawing/2014/main" val="20000"/>
                    </a:ext>
                  </a:extLst>
                </a:gridCol>
                <a:gridCol w="863177">
                  <a:extLst>
                    <a:ext uri="{9D8B030D-6E8A-4147-A177-3AD203B41FA5}">
                      <a16:colId xmlns:a16="http://schemas.microsoft.com/office/drawing/2014/main" val="20001"/>
                    </a:ext>
                  </a:extLst>
                </a:gridCol>
                <a:gridCol w="852161">
                  <a:extLst>
                    <a:ext uri="{9D8B030D-6E8A-4147-A177-3AD203B41FA5}">
                      <a16:colId xmlns:a16="http://schemas.microsoft.com/office/drawing/2014/main" val="20002"/>
                    </a:ext>
                  </a:extLst>
                </a:gridCol>
              </a:tblGrid>
              <a:tr h="341644">
                <a:tc>
                  <a:txBody>
                    <a:bodyPr/>
                    <a:lstStyle/>
                    <a:p>
                      <a:pPr algn="l"/>
                      <a:r>
                        <a:rPr lang="en-US" sz="1200" b="1" i="0" u="none">
                          <a:solidFill>
                            <a:srgbClr val="192B36"/>
                          </a:solidFill>
                          <a:latin typeface="Calibri" panose="020F0502020204030204" pitchFamily="34" charset="0"/>
                          <a:ea typeface="Open Sans Light" charset="0"/>
                          <a:cs typeface="Calibri" panose="020F0502020204030204" pitchFamily="34" charset="0"/>
                        </a:rPr>
                        <a:t>FEATURE</a:t>
                      </a:r>
                      <a:r>
                        <a:rPr lang="en-US" sz="1200" b="1" i="0" u="none" baseline="0">
                          <a:solidFill>
                            <a:srgbClr val="192B36"/>
                          </a:solidFill>
                          <a:latin typeface="Calibri" panose="020F0502020204030204" pitchFamily="34" charset="0"/>
                          <a:ea typeface="Open Sans Light" charset="0"/>
                          <a:cs typeface="Calibri" panose="020F0502020204030204" pitchFamily="34" charset="0"/>
                        </a:rPr>
                        <a:t> </a:t>
                      </a:r>
                      <a:r>
                        <a:rPr lang="en-US" sz="1200" b="1" i="0" u="none">
                          <a:solidFill>
                            <a:srgbClr val="192B36"/>
                          </a:solidFill>
                          <a:latin typeface="Calibri" panose="020F0502020204030204" pitchFamily="34" charset="0"/>
                          <a:ea typeface="Open Sans Light" charset="0"/>
                          <a:cs typeface="Calibri" panose="020F0502020204030204" pitchFamily="34" charset="0"/>
                        </a:rPr>
                        <a:t>COMPARISON</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800" b="1" i="0">
                          <a:solidFill>
                            <a:srgbClr val="192B36"/>
                          </a:solidFill>
                          <a:latin typeface="Calibri" panose="020F0502020204030204" pitchFamily="34" charset="0"/>
                          <a:ea typeface="Open Sans Light" charset="0"/>
                          <a:cs typeface="Calibri" panose="020F0502020204030204" pitchFamily="34" charset="0"/>
                        </a:rPr>
                        <a:t>OWN </a:t>
                      </a:r>
                      <a:endParaRPr lang="en-US" sz="800" b="1" i="0">
                        <a:solidFill>
                          <a:srgbClr val="192B36"/>
                        </a:solidFill>
                        <a:latin typeface="Calibri" panose="020F0502020204030204" pitchFamily="34" charset="0"/>
                        <a:cs typeface="Calibri" panose="020F05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800" b="1" i="0">
                          <a:solidFill>
                            <a:srgbClr val="192B36"/>
                          </a:solidFill>
                          <a:latin typeface="Calibri" panose="020F0502020204030204" pitchFamily="34" charset="0"/>
                          <a:ea typeface="Open Sans Light" charset="0"/>
                          <a:cs typeface="Calibri" panose="020F0502020204030204" pitchFamily="34" charset="0"/>
                        </a:rPr>
                        <a:t>COMPETITOR 1</a:t>
                      </a: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314122">
                <a:tc>
                  <a:txBody>
                    <a:bodyPr/>
                    <a:lstStyle/>
                    <a:p>
                      <a:pPr algn="l"/>
                      <a:r>
                        <a:rPr lang="mr-IN" sz="800" b="0" i="0">
                          <a:solidFill>
                            <a:schemeClr val="bg2">
                              <a:lumMod val="25000"/>
                            </a:schemeClr>
                          </a:solidFill>
                          <a:latin typeface="Calibri Light" panose="020F0302020204030204" pitchFamily="34" charset="0"/>
                          <a:ea typeface="Open Sans Light" charset="0"/>
                          <a:cs typeface="Open Sans Light" charset="0"/>
                        </a:rPr>
                        <a:t>PRODUCT/OFFERING 1</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2</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3175"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3</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4</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5</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6</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7</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
        <p:nvSpPr>
          <p:cNvPr id="46" name="Rounded Rectangle 45">
            <a:extLst>
              <a:ext uri="{FF2B5EF4-FFF2-40B4-BE49-F238E27FC236}">
                <a16:creationId xmlns:a16="http://schemas.microsoft.com/office/drawing/2014/main" id="{1D2E8B2F-0F4B-B540-8325-8D070E0B0EE0}"/>
              </a:ext>
            </a:extLst>
          </p:cNvPr>
          <p:cNvSpPr/>
          <p:nvPr/>
        </p:nvSpPr>
        <p:spPr>
          <a:xfrm>
            <a:off x="264720" y="420508"/>
            <a:ext cx="689204" cy="689204"/>
          </a:xfrm>
          <a:prstGeom prst="roundRect">
            <a:avLst>
              <a:gd name="adj" fmla="val 16952"/>
            </a:avLst>
          </a:prstGeom>
          <a:solidFill>
            <a:srgbClr val="FFE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ounded Rectangle 94">
            <a:extLst>
              <a:ext uri="{FF2B5EF4-FFF2-40B4-BE49-F238E27FC236}">
                <a16:creationId xmlns:a16="http://schemas.microsoft.com/office/drawing/2014/main" id="{86F702BD-32A5-074B-99EC-765DB5738DE8}"/>
              </a:ext>
            </a:extLst>
          </p:cNvPr>
          <p:cNvSpPr/>
          <p:nvPr/>
        </p:nvSpPr>
        <p:spPr>
          <a:xfrm>
            <a:off x="8258276" y="2500778"/>
            <a:ext cx="3395931" cy="2068514"/>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ounded Rectangle 95">
            <a:extLst>
              <a:ext uri="{FF2B5EF4-FFF2-40B4-BE49-F238E27FC236}">
                <a16:creationId xmlns:a16="http://schemas.microsoft.com/office/drawing/2014/main" id="{3743824F-7AE6-A842-B216-F43C04C7C31C}"/>
              </a:ext>
            </a:extLst>
          </p:cNvPr>
          <p:cNvSpPr/>
          <p:nvPr/>
        </p:nvSpPr>
        <p:spPr>
          <a:xfrm>
            <a:off x="8258276" y="4826411"/>
            <a:ext cx="3395931" cy="1727092"/>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ounded Rectangle 87">
            <a:extLst>
              <a:ext uri="{FF2B5EF4-FFF2-40B4-BE49-F238E27FC236}">
                <a16:creationId xmlns:a16="http://schemas.microsoft.com/office/drawing/2014/main" id="{C085BFF4-C227-CB41-B293-18A6EC37159E}"/>
              </a:ext>
            </a:extLst>
          </p:cNvPr>
          <p:cNvSpPr/>
          <p:nvPr/>
        </p:nvSpPr>
        <p:spPr>
          <a:xfrm>
            <a:off x="8258276" y="285770"/>
            <a:ext cx="3395931" cy="2002939"/>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ounded Rectangle 93">
            <a:extLst>
              <a:ext uri="{FF2B5EF4-FFF2-40B4-BE49-F238E27FC236}">
                <a16:creationId xmlns:a16="http://schemas.microsoft.com/office/drawing/2014/main" id="{B7C8881B-742D-6848-8D80-7B4CB244D7A1}"/>
              </a:ext>
            </a:extLst>
          </p:cNvPr>
          <p:cNvSpPr/>
          <p:nvPr/>
        </p:nvSpPr>
        <p:spPr>
          <a:xfrm>
            <a:off x="4267129" y="4963876"/>
            <a:ext cx="3737988" cy="1589627"/>
          </a:xfrm>
          <a:prstGeom prst="roundRect">
            <a:avLst>
              <a:gd name="adj" fmla="val 112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ounded Rectangle 88">
            <a:extLst>
              <a:ext uri="{FF2B5EF4-FFF2-40B4-BE49-F238E27FC236}">
                <a16:creationId xmlns:a16="http://schemas.microsoft.com/office/drawing/2014/main" id="{596F604F-8696-DA4A-B6C1-451233BC78AF}"/>
              </a:ext>
            </a:extLst>
          </p:cNvPr>
          <p:cNvSpPr/>
          <p:nvPr/>
        </p:nvSpPr>
        <p:spPr>
          <a:xfrm>
            <a:off x="553745" y="3735932"/>
            <a:ext cx="3460223" cy="2817571"/>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ounded Rectangle 82">
            <a:extLst>
              <a:ext uri="{FF2B5EF4-FFF2-40B4-BE49-F238E27FC236}">
                <a16:creationId xmlns:a16="http://schemas.microsoft.com/office/drawing/2014/main" id="{93EC4D27-B4A9-974F-B0D5-517480621406}"/>
              </a:ext>
            </a:extLst>
          </p:cNvPr>
          <p:cNvSpPr/>
          <p:nvPr/>
        </p:nvSpPr>
        <p:spPr>
          <a:xfrm>
            <a:off x="553745" y="285769"/>
            <a:ext cx="3460223" cy="3205520"/>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ounded Rectangle 86">
            <a:extLst>
              <a:ext uri="{FF2B5EF4-FFF2-40B4-BE49-F238E27FC236}">
                <a16:creationId xmlns:a16="http://schemas.microsoft.com/office/drawing/2014/main" id="{A7585D7A-3DB2-9745-B16E-A987BFA51363}"/>
              </a:ext>
            </a:extLst>
          </p:cNvPr>
          <p:cNvSpPr/>
          <p:nvPr/>
        </p:nvSpPr>
        <p:spPr>
          <a:xfrm>
            <a:off x="4266129" y="285770"/>
            <a:ext cx="3738988" cy="1379287"/>
          </a:xfrm>
          <a:prstGeom prst="roundRect">
            <a:avLst>
              <a:gd name="adj" fmla="val 112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70B86A52-8703-BD42-8383-704A930A68EC}"/>
              </a:ext>
            </a:extLst>
          </p:cNvPr>
          <p:cNvSpPr txBox="1"/>
          <p:nvPr/>
        </p:nvSpPr>
        <p:spPr>
          <a:xfrm>
            <a:off x="1675501" y="569740"/>
            <a:ext cx="1441646" cy="369332"/>
          </a:xfrm>
          <a:prstGeom prst="rect">
            <a:avLst/>
          </a:prstGeom>
          <a:noFill/>
        </p:spPr>
        <p:txBody>
          <a:bodyPr wrap="square" rtlCol="0">
            <a:spAutoFit/>
          </a:bodyPr>
          <a:lstStyle/>
          <a:p>
            <a:r>
              <a:rPr lang="en-US" b="1">
                <a:solidFill>
                  <a:srgbClr val="192B36"/>
                </a:solidFill>
                <a:latin typeface="Calibri" panose="020F0502020204030204" pitchFamily="34" charset="0"/>
                <a:ea typeface="Open Sans" charset="0"/>
                <a:cs typeface="Calibri" panose="020F0502020204030204" pitchFamily="34" charset="0"/>
              </a:rPr>
              <a:t>Company 3</a:t>
            </a:r>
          </a:p>
        </p:txBody>
      </p:sp>
      <p:sp>
        <p:nvSpPr>
          <p:cNvPr id="29" name="TextBox 28">
            <a:extLst>
              <a:ext uri="{FF2B5EF4-FFF2-40B4-BE49-F238E27FC236}">
                <a16:creationId xmlns:a16="http://schemas.microsoft.com/office/drawing/2014/main" id="{C9E2B717-FD2D-2C4E-9155-10A8E9799751}"/>
              </a:ext>
            </a:extLst>
          </p:cNvPr>
          <p:cNvSpPr txBox="1"/>
          <p:nvPr/>
        </p:nvSpPr>
        <p:spPr>
          <a:xfrm>
            <a:off x="741735" y="1295491"/>
            <a:ext cx="1541122" cy="276999"/>
          </a:xfrm>
          <a:prstGeom prst="rect">
            <a:avLst/>
          </a:prstGeom>
          <a:noFill/>
        </p:spPr>
        <p:txBody>
          <a:bodyPr wrap="square" rtlCol="0">
            <a:spAutoFit/>
          </a:bodyPr>
          <a:lstStyle/>
          <a:p>
            <a:r>
              <a:rPr lang="en-US" sz="1200" b="1">
                <a:solidFill>
                  <a:srgbClr val="192B36"/>
                </a:solidFill>
                <a:latin typeface="Calibri" panose="020F0502020204030204" pitchFamily="34" charset="0"/>
                <a:ea typeface="Open Sans Light" charset="0"/>
                <a:cs typeface="Calibri" panose="020F0502020204030204" pitchFamily="34" charset="0"/>
              </a:rPr>
              <a:t>DESCRIPTION</a:t>
            </a:r>
          </a:p>
        </p:txBody>
      </p:sp>
      <p:sp>
        <p:nvSpPr>
          <p:cNvPr id="32" name="TextBox 31">
            <a:extLst>
              <a:ext uri="{FF2B5EF4-FFF2-40B4-BE49-F238E27FC236}">
                <a16:creationId xmlns:a16="http://schemas.microsoft.com/office/drawing/2014/main" id="{ADC4709B-7FCF-9B43-A2C2-6428990CCC53}"/>
              </a:ext>
            </a:extLst>
          </p:cNvPr>
          <p:cNvSpPr txBox="1"/>
          <p:nvPr/>
        </p:nvSpPr>
        <p:spPr>
          <a:xfrm>
            <a:off x="751741" y="1696806"/>
            <a:ext cx="3095294" cy="1477328"/>
          </a:xfrm>
          <a:prstGeom prst="rect">
            <a:avLst/>
          </a:prstGeom>
          <a:noFill/>
        </p:spPr>
        <p:txBody>
          <a:bodyPr wrap="square" rtlCol="0">
            <a:spAutoFit/>
          </a:bodyPr>
          <a:lstStyle/>
          <a:p>
            <a:r>
              <a:rPr lang="en-US" sz="900" i="1">
                <a:latin typeface="+mj-lt"/>
                <a:ea typeface="Open Sans Light" charset="0"/>
                <a:cs typeface="Open Sans Light" charset="0"/>
              </a:rPr>
              <a:t>Write a brief description of each competitor.</a:t>
            </a:r>
          </a:p>
          <a:p>
            <a:endParaRPr lang="en-US" sz="900" i="1">
              <a:latin typeface="+mj-lt"/>
              <a:ea typeface="Open Sans Light" charset="0"/>
              <a:cs typeface="Open Sans Light" charset="0"/>
            </a:endParaRPr>
          </a:p>
          <a:p>
            <a:r>
              <a:rPr lang="en-US" sz="900" i="1">
                <a:latin typeface="+mj-lt"/>
                <a:ea typeface="Open Sans Light" charset="0"/>
                <a:cs typeface="Open Sans Light" charset="0"/>
              </a:rPr>
              <a:t>This description can be in your own words or take the messaging directly from your competitor's website.</a:t>
            </a:r>
          </a:p>
          <a:p>
            <a:endParaRPr lang="en-US" sz="900">
              <a:latin typeface="+mj-lt"/>
              <a:ea typeface="Open Sans Light" charset="0"/>
              <a:cs typeface="Open Sans Light" charset="0"/>
            </a:endParaRPr>
          </a:p>
          <a:p>
            <a:r>
              <a:rPr lang="en-US" sz="900" b="1">
                <a:solidFill>
                  <a:schemeClr val="accent4">
                    <a:lumMod val="60000"/>
                    <a:lumOff val="40000"/>
                  </a:schemeClr>
                </a:solidFill>
                <a:latin typeface="+mj-lt"/>
                <a:ea typeface="Open Sans" charset="0"/>
                <a:cs typeface="Open Sans" charset="0"/>
              </a:rPr>
              <a:t>›</a:t>
            </a:r>
            <a:r>
              <a:rPr lang="en-US" sz="900">
                <a:solidFill>
                  <a:srgbClr val="0DC4F4"/>
                </a:solidFill>
                <a:latin typeface="+mj-lt"/>
                <a:ea typeface="Open Sans Light" charset="0"/>
                <a:cs typeface="Open Sans Light" charset="0"/>
              </a:rPr>
              <a:t> </a:t>
            </a:r>
            <a:r>
              <a:rPr lang="en-US" sz="900">
                <a:latin typeface="+mj-lt"/>
                <a:ea typeface="Open Sans Light" charset="0"/>
                <a:cs typeface="Open Sans Light" charset="0"/>
              </a:rPr>
              <a:t> Founded </a:t>
            </a:r>
          </a:p>
          <a:p>
            <a:r>
              <a:rPr lang="en-US" sz="900" b="1">
                <a:solidFill>
                  <a:schemeClr val="accent4">
                    <a:lumMod val="60000"/>
                    <a:lumOff val="40000"/>
                  </a:schemeClr>
                </a:solidFill>
                <a:latin typeface="+mj-lt"/>
                <a:ea typeface="Open Sans" charset="0"/>
                <a:cs typeface="Open Sans" charset="0"/>
              </a:rPr>
              <a:t>› </a:t>
            </a:r>
            <a:r>
              <a:rPr lang="en-US" sz="900">
                <a:latin typeface="+mj-lt"/>
                <a:ea typeface="Open Sans Light" charset="0"/>
                <a:cs typeface="Open Sans Light" charset="0"/>
              </a:rPr>
              <a:t> Located </a:t>
            </a:r>
          </a:p>
          <a:p>
            <a:r>
              <a:rPr lang="en-US" sz="900" b="1">
                <a:solidFill>
                  <a:schemeClr val="accent4">
                    <a:lumMod val="60000"/>
                    <a:lumOff val="40000"/>
                  </a:schemeClr>
                </a:solidFill>
                <a:latin typeface="+mj-lt"/>
                <a:ea typeface="Open Sans" charset="0"/>
                <a:cs typeface="Open Sans" charset="0"/>
              </a:rPr>
              <a:t>› </a:t>
            </a:r>
            <a:r>
              <a:rPr lang="en-US" sz="900">
                <a:latin typeface="+mj-lt"/>
                <a:ea typeface="Open Sans Light" charset="0"/>
                <a:cs typeface="Open Sans Light" charset="0"/>
              </a:rPr>
              <a:t> Funding</a:t>
            </a:r>
          </a:p>
          <a:p>
            <a:r>
              <a:rPr lang="en-US" sz="900" b="1">
                <a:solidFill>
                  <a:schemeClr val="accent4">
                    <a:lumMod val="60000"/>
                    <a:lumOff val="40000"/>
                  </a:schemeClr>
                </a:solidFill>
                <a:latin typeface="+mj-lt"/>
                <a:ea typeface="Open Sans" charset="0"/>
                <a:cs typeface="Open Sans" charset="0"/>
              </a:rPr>
              <a:t>› </a:t>
            </a:r>
            <a:r>
              <a:rPr lang="en-US" sz="900">
                <a:latin typeface="+mj-lt"/>
                <a:ea typeface="Open Sans Light" charset="0"/>
                <a:cs typeface="Open Sans Light" charset="0"/>
              </a:rPr>
              <a:t> Key Traits</a:t>
            </a:r>
          </a:p>
          <a:p>
            <a:r>
              <a:rPr lang="en-US" sz="900" b="1">
                <a:solidFill>
                  <a:schemeClr val="accent4">
                    <a:lumMod val="60000"/>
                    <a:lumOff val="40000"/>
                  </a:schemeClr>
                </a:solidFill>
                <a:latin typeface="+mj-lt"/>
                <a:ea typeface="Open Sans" charset="0"/>
                <a:cs typeface="Open Sans" charset="0"/>
              </a:rPr>
              <a:t>› </a:t>
            </a:r>
            <a:r>
              <a:rPr lang="en-US" sz="900">
                <a:solidFill>
                  <a:schemeClr val="accent4">
                    <a:lumMod val="60000"/>
                    <a:lumOff val="40000"/>
                  </a:schemeClr>
                </a:solidFill>
                <a:latin typeface="+mj-lt"/>
                <a:ea typeface="Open Sans Light" charset="0"/>
                <a:cs typeface="Open Sans Light" charset="0"/>
              </a:rPr>
              <a:t> </a:t>
            </a:r>
            <a:r>
              <a:rPr lang="en-US" sz="900">
                <a:latin typeface="+mj-lt"/>
                <a:ea typeface="Open Sans Light" charset="0"/>
                <a:cs typeface="Open Sans Light" charset="0"/>
              </a:rPr>
              <a:t>N° employees</a:t>
            </a:r>
          </a:p>
        </p:txBody>
      </p:sp>
      <p:sp>
        <p:nvSpPr>
          <p:cNvPr id="34" name="TextBox 33">
            <a:extLst>
              <a:ext uri="{FF2B5EF4-FFF2-40B4-BE49-F238E27FC236}">
                <a16:creationId xmlns:a16="http://schemas.microsoft.com/office/drawing/2014/main" id="{42259206-D77C-944C-BDE2-FF1E565315F4}"/>
              </a:ext>
            </a:extLst>
          </p:cNvPr>
          <p:cNvSpPr txBox="1"/>
          <p:nvPr/>
        </p:nvSpPr>
        <p:spPr>
          <a:xfrm>
            <a:off x="756578" y="3854435"/>
            <a:ext cx="1541122" cy="27979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PRICING</a:t>
            </a:r>
          </a:p>
        </p:txBody>
      </p:sp>
      <p:sp>
        <p:nvSpPr>
          <p:cNvPr id="36" name="TextBox 35">
            <a:extLst>
              <a:ext uri="{FF2B5EF4-FFF2-40B4-BE49-F238E27FC236}">
                <a16:creationId xmlns:a16="http://schemas.microsoft.com/office/drawing/2014/main" id="{28D2EB5D-EE10-3648-A835-FA944D5D74B6}"/>
              </a:ext>
            </a:extLst>
          </p:cNvPr>
          <p:cNvSpPr txBox="1"/>
          <p:nvPr/>
        </p:nvSpPr>
        <p:spPr>
          <a:xfrm>
            <a:off x="753615" y="4445031"/>
            <a:ext cx="3093420" cy="1446550"/>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Describe the competition’s pricing strategy. </a:t>
            </a:r>
          </a:p>
          <a:p>
            <a:endParaRPr lang="en-US" sz="900">
              <a:latin typeface="Calibri Light" panose="020F0302020204030204" pitchFamily="34" charset="0"/>
              <a:ea typeface="Open Sans Light" charset="0"/>
              <a:cs typeface="Calibri Light" panose="020F0302020204030204" pitchFamily="34" charset="0"/>
            </a:endParaRPr>
          </a:p>
          <a:p>
            <a:r>
              <a:rPr lang="en-US" sz="900" i="1">
                <a:latin typeface="Calibri Light" panose="020F0302020204030204" pitchFamily="34" charset="0"/>
                <a:ea typeface="Open Sans Light" charset="0"/>
                <a:cs typeface="Calibri Light" panose="020F0302020204030204" pitchFamily="34" charset="0"/>
              </a:rPr>
              <a:t>Example: </a:t>
            </a:r>
          </a:p>
          <a:p>
            <a:endParaRPr lang="en-US" sz="900" i="1">
              <a:latin typeface="Calibri Light" panose="020F0302020204030204" pitchFamily="34" charset="0"/>
              <a:ea typeface="Open Sans Light" charset="0"/>
              <a:cs typeface="Calibri Light" panose="020F0302020204030204" pitchFamily="34" charset="0"/>
            </a:endParaRPr>
          </a:p>
          <a:p>
            <a:r>
              <a:rPr lang="en-US" sz="900" b="1">
                <a:solidFill>
                  <a:schemeClr val="accent4">
                    <a:lumMod val="60000"/>
                    <a:lumOff val="40000"/>
                  </a:schemeClr>
                </a:solidFill>
                <a:ea typeface="Open Sans" charset="0"/>
                <a:cs typeface="Open Sans" charset="0"/>
              </a:rPr>
              <a:t>›</a:t>
            </a:r>
            <a:r>
              <a:rPr lang="en-US" sz="900" b="1">
                <a:solidFill>
                  <a:schemeClr val="accent4">
                    <a:lumMod val="60000"/>
                    <a:lumOff val="40000"/>
                  </a:schemeClr>
                </a:solidFill>
                <a:ea typeface="Open Sans Light" charset="0"/>
                <a:cs typeface="Open Sans Light" charset="0"/>
              </a:rPr>
              <a:t> </a:t>
            </a:r>
            <a:r>
              <a:rPr lang="en-US" sz="900">
                <a:solidFill>
                  <a:schemeClr val="accent4">
                    <a:lumMod val="60000"/>
                    <a:lumOff val="40000"/>
                  </a:schemeClr>
                </a:solidFill>
                <a:ea typeface="Open Sans Light" charset="0"/>
                <a:cs typeface="Open Sans Light" charset="0"/>
              </a:rPr>
              <a:t> </a:t>
            </a:r>
            <a:r>
              <a:rPr lang="en-US" sz="900" i="1">
                <a:latin typeface="Calibri Light" panose="020F0302020204030204" pitchFamily="34" charset="0"/>
                <a:ea typeface="Open Sans Light" charset="0"/>
                <a:cs typeface="Calibri Light" panose="020F0302020204030204" pitchFamily="34" charset="0"/>
              </a:rPr>
              <a:t>This competitor is the loss leader or premium offering in our industry </a:t>
            </a:r>
          </a:p>
          <a:p>
            <a:r>
              <a:rPr lang="en-US" sz="900" b="1">
                <a:solidFill>
                  <a:schemeClr val="accent4">
                    <a:lumMod val="60000"/>
                    <a:lumOff val="40000"/>
                  </a:schemeClr>
                </a:solidFill>
                <a:ea typeface="Open Sans" charset="0"/>
                <a:cs typeface="Open Sans" charset="0"/>
              </a:rPr>
              <a:t>›</a:t>
            </a:r>
            <a:r>
              <a:rPr lang="en-US" sz="900" b="1">
                <a:solidFill>
                  <a:schemeClr val="accent4">
                    <a:lumMod val="60000"/>
                    <a:lumOff val="40000"/>
                  </a:schemeClr>
                </a:solidFill>
                <a:ea typeface="Open Sans Light" charset="0"/>
                <a:cs typeface="Calibri" panose="020F0502020204030204" pitchFamily="34" charset="0"/>
              </a:rPr>
              <a:t> </a:t>
            </a:r>
            <a:r>
              <a:rPr lang="en-US" sz="900" i="1">
                <a:latin typeface="Calibri Light" panose="020F0302020204030204" pitchFamily="34" charset="0"/>
                <a:ea typeface="Open Sans Light" charset="0"/>
                <a:cs typeface="Calibri Light" panose="020F0302020204030204" pitchFamily="34" charset="0"/>
              </a:rPr>
              <a:t>They have subscription pricing</a:t>
            </a:r>
            <a:br>
              <a:rPr lang="en-US" sz="900" i="1">
                <a:latin typeface="Calibri Light" panose="020F0302020204030204" pitchFamily="34" charset="0"/>
                <a:ea typeface="Open Sans Light" charset="0"/>
                <a:cs typeface="Calibri Light" panose="020F0302020204030204" pitchFamily="34" charset="0"/>
              </a:rPr>
            </a:br>
            <a:endParaRPr lang="en-US" sz="900" i="1">
              <a:latin typeface="Calibri Light" panose="020F0302020204030204" pitchFamily="34" charset="0"/>
              <a:ea typeface="Open Sans Light" charset="0"/>
              <a:cs typeface="Calibri Light" panose="020F0302020204030204" pitchFamily="34" charset="0"/>
            </a:endParaRPr>
          </a:p>
          <a:p>
            <a:endParaRPr lang="en-US" sz="800">
              <a:latin typeface="Calibri Light" panose="020F0302020204030204" pitchFamily="34" charset="0"/>
              <a:ea typeface="Open Sans Light" charset="0"/>
              <a:cs typeface="Calibri Light" panose="020F0302020204030204" pitchFamily="34" charset="0"/>
            </a:endParaRPr>
          </a:p>
          <a:p>
            <a:endParaRPr lang="en-US" sz="800">
              <a:latin typeface="Calibri Light" panose="020F0302020204030204" pitchFamily="34" charset="0"/>
              <a:ea typeface="Open Sans Light" charset="0"/>
              <a:cs typeface="Calibri Light" panose="020F0302020204030204" pitchFamily="34" charset="0"/>
            </a:endParaRPr>
          </a:p>
        </p:txBody>
      </p:sp>
      <p:sp>
        <p:nvSpPr>
          <p:cNvPr id="39" name="TextBox 38">
            <a:extLst>
              <a:ext uri="{FF2B5EF4-FFF2-40B4-BE49-F238E27FC236}">
                <a16:creationId xmlns:a16="http://schemas.microsoft.com/office/drawing/2014/main" id="{7E4AC412-56C3-C643-B064-C1F2BAA059EE}"/>
              </a:ext>
            </a:extLst>
          </p:cNvPr>
          <p:cNvSpPr txBox="1"/>
          <p:nvPr/>
        </p:nvSpPr>
        <p:spPr>
          <a:xfrm>
            <a:off x="4622519" y="394147"/>
            <a:ext cx="2377751"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PRODUCT OVERVIEW</a:t>
            </a:r>
          </a:p>
        </p:txBody>
      </p:sp>
      <p:sp>
        <p:nvSpPr>
          <p:cNvPr id="41" name="TextBox 40">
            <a:extLst>
              <a:ext uri="{FF2B5EF4-FFF2-40B4-BE49-F238E27FC236}">
                <a16:creationId xmlns:a16="http://schemas.microsoft.com/office/drawing/2014/main" id="{CEF3336C-C9E1-E040-BA8A-6530D96A4519}"/>
              </a:ext>
            </a:extLst>
          </p:cNvPr>
          <p:cNvSpPr txBox="1"/>
          <p:nvPr/>
        </p:nvSpPr>
        <p:spPr>
          <a:xfrm>
            <a:off x="4434130" y="889904"/>
            <a:ext cx="3421134" cy="646331"/>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Give your team an idea of the decision-making process your customers go through - Analyze your competitor's product and service offerings in terms of features and value  Make relevant notes &amp; compare the competition’s offering to your own.</a:t>
            </a:r>
          </a:p>
        </p:txBody>
      </p:sp>
      <p:sp>
        <p:nvSpPr>
          <p:cNvPr id="45" name="TextBox 44">
            <a:extLst>
              <a:ext uri="{FF2B5EF4-FFF2-40B4-BE49-F238E27FC236}">
                <a16:creationId xmlns:a16="http://schemas.microsoft.com/office/drawing/2014/main" id="{1C405BF9-1E54-8B43-8F94-B1307E77570F}"/>
              </a:ext>
            </a:extLst>
          </p:cNvPr>
          <p:cNvSpPr txBox="1"/>
          <p:nvPr/>
        </p:nvSpPr>
        <p:spPr>
          <a:xfrm>
            <a:off x="4384828" y="5409224"/>
            <a:ext cx="3470436" cy="1061829"/>
          </a:xfrm>
          <a:prstGeom prst="rect">
            <a:avLst/>
          </a:prstGeom>
          <a:noFill/>
        </p:spPr>
        <p:txBody>
          <a:bodyPr wrap="square" lIns="91440" tIns="45720" rIns="91440" bIns="45720" rtlCol="0" anchor="t">
            <a:spAutoFit/>
          </a:bodyPr>
          <a:lstStyle/>
          <a:p>
            <a:r>
              <a:rPr lang="en-US" sz="900" i="1" dirty="0">
                <a:latin typeface="Calibri Light" panose="020F0302020204030204" pitchFamily="34" charset="0"/>
                <a:ea typeface="Open Sans Light" charset="0"/>
                <a:cs typeface="Calibri Light" panose="020F0302020204030204" pitchFamily="34" charset="0"/>
              </a:rPr>
              <a:t>List the competition’s proprietary offerings.</a:t>
            </a:r>
          </a:p>
          <a:p>
            <a:endParaRPr lang="en-US" sz="900">
              <a:latin typeface="Calibri Light" panose="020F0302020204030204" pitchFamily="34" charset="0"/>
              <a:ea typeface="Open Sans Light" charset="0"/>
              <a:cs typeface="Calibri Light" panose="020F0302020204030204" pitchFamily="34" charset="0"/>
            </a:endParaRPr>
          </a:p>
          <a:p>
            <a:r>
              <a:rPr lang="en-US" sz="900" b="1" dirty="0">
                <a:solidFill>
                  <a:schemeClr val="accent4">
                    <a:lumMod val="60000"/>
                    <a:lumOff val="40000"/>
                  </a:schemeClr>
                </a:solidFill>
                <a:latin typeface="Calibri Light"/>
                <a:ea typeface="Open Sans"/>
                <a:cs typeface="Calibri Light"/>
              </a:rPr>
              <a:t>›</a:t>
            </a:r>
            <a:r>
              <a:rPr lang="en-US" sz="900" b="1" dirty="0">
                <a:solidFill>
                  <a:srgbClr val="0DC4F4"/>
                </a:solidFill>
                <a:latin typeface="Calibri Light"/>
                <a:ea typeface="Open Sans Light"/>
                <a:cs typeface="Calibri Light"/>
              </a:rPr>
              <a:t>  </a:t>
            </a:r>
            <a:r>
              <a:rPr lang="en-US" sz="900" dirty="0">
                <a:latin typeface="Calibri Light"/>
                <a:ea typeface="Open Sans Light"/>
                <a:cs typeface="Calibri Light"/>
              </a:rPr>
              <a:t>Proprietary 1</a:t>
            </a:r>
          </a:p>
          <a:p>
            <a:r>
              <a:rPr lang="en-US" sz="900" b="1" dirty="0">
                <a:solidFill>
                  <a:schemeClr val="accent4">
                    <a:lumMod val="60000"/>
                    <a:lumOff val="40000"/>
                  </a:schemeClr>
                </a:solidFill>
                <a:latin typeface="Calibri Light"/>
                <a:ea typeface="Open Sans"/>
                <a:cs typeface="Calibri Light"/>
              </a:rPr>
              <a:t>›</a:t>
            </a:r>
            <a:r>
              <a:rPr lang="en-US" sz="900" b="1" dirty="0">
                <a:solidFill>
                  <a:srgbClr val="0DC4F4"/>
                </a:solidFill>
                <a:latin typeface="Calibri Light"/>
                <a:ea typeface="Open Sans Light"/>
                <a:cs typeface="Calibri Light"/>
              </a:rPr>
              <a:t>  </a:t>
            </a:r>
            <a:r>
              <a:rPr lang="en-US" sz="900" dirty="0">
                <a:latin typeface="Calibri Light"/>
                <a:ea typeface="Open Sans Light"/>
                <a:cs typeface="Calibri Light"/>
              </a:rPr>
              <a:t>Proprietary 2</a:t>
            </a:r>
          </a:p>
          <a:p>
            <a:r>
              <a:rPr lang="en-US" sz="900" b="1" dirty="0">
                <a:solidFill>
                  <a:schemeClr val="accent4">
                    <a:lumMod val="60000"/>
                    <a:lumOff val="40000"/>
                  </a:schemeClr>
                </a:solidFill>
                <a:latin typeface="Calibri Light"/>
                <a:ea typeface="Open Sans"/>
                <a:cs typeface="Calibri Light"/>
              </a:rPr>
              <a:t>›</a:t>
            </a:r>
            <a:r>
              <a:rPr lang="en-US" sz="900" b="1" dirty="0">
                <a:solidFill>
                  <a:srgbClr val="0DC4F4"/>
                </a:solidFill>
                <a:latin typeface="Calibri Light"/>
                <a:ea typeface="Open Sans Light"/>
                <a:cs typeface="Calibri Light"/>
              </a:rPr>
              <a:t>  </a:t>
            </a:r>
            <a:r>
              <a:rPr lang="en-US" sz="900" dirty="0">
                <a:latin typeface="Calibri Light"/>
                <a:ea typeface="Open Sans Light"/>
                <a:cs typeface="Calibri Light"/>
              </a:rPr>
              <a:t>Proprietary 3</a:t>
            </a:r>
          </a:p>
          <a:p>
            <a:r>
              <a:rPr lang="en-US" sz="900" b="1" dirty="0">
                <a:solidFill>
                  <a:schemeClr val="accent4">
                    <a:lumMod val="60000"/>
                    <a:lumOff val="40000"/>
                  </a:schemeClr>
                </a:solidFill>
                <a:latin typeface="Calibri Light"/>
                <a:ea typeface="Open Sans"/>
                <a:cs typeface="Calibri Light"/>
              </a:rPr>
              <a:t>›</a:t>
            </a:r>
            <a:r>
              <a:rPr lang="en-US" sz="900" b="1" dirty="0">
                <a:solidFill>
                  <a:schemeClr val="accent4">
                    <a:lumMod val="60000"/>
                    <a:lumOff val="40000"/>
                  </a:schemeClr>
                </a:solidFill>
                <a:latin typeface="Calibri Light"/>
                <a:ea typeface="Open Sans Light"/>
                <a:cs typeface="Calibri Light"/>
              </a:rPr>
              <a:t> </a:t>
            </a:r>
            <a:r>
              <a:rPr lang="en-US" sz="900" dirty="0">
                <a:latin typeface="Calibri Light"/>
                <a:ea typeface="Open Sans Light"/>
                <a:cs typeface="Calibri Light"/>
              </a:rPr>
              <a:t> Proprietary 4</a:t>
            </a:r>
          </a:p>
          <a:p>
            <a:r>
              <a:rPr lang="en-US" sz="900" b="1" dirty="0">
                <a:solidFill>
                  <a:schemeClr val="accent4">
                    <a:lumMod val="60000"/>
                    <a:lumOff val="40000"/>
                  </a:schemeClr>
                </a:solidFill>
                <a:latin typeface="Calibri Light"/>
                <a:ea typeface="Open Sans"/>
                <a:cs typeface="Calibri Light"/>
              </a:rPr>
              <a:t>›</a:t>
            </a:r>
            <a:r>
              <a:rPr lang="en-US" sz="900" b="1" dirty="0">
                <a:solidFill>
                  <a:schemeClr val="accent4">
                    <a:lumMod val="60000"/>
                    <a:lumOff val="40000"/>
                  </a:schemeClr>
                </a:solidFill>
                <a:latin typeface="Calibri Light"/>
                <a:ea typeface="Open Sans Light"/>
                <a:cs typeface="Calibri Light"/>
              </a:rPr>
              <a:t> </a:t>
            </a:r>
            <a:r>
              <a:rPr lang="en-US" sz="900" dirty="0">
                <a:latin typeface="Calibri Light"/>
                <a:ea typeface="Open Sans Light"/>
                <a:cs typeface="Calibri Light"/>
              </a:rPr>
              <a:t> Proprietary 5</a:t>
            </a:r>
          </a:p>
        </p:txBody>
      </p:sp>
      <p:sp>
        <p:nvSpPr>
          <p:cNvPr id="54" name="TextBox 53">
            <a:extLst>
              <a:ext uri="{FF2B5EF4-FFF2-40B4-BE49-F238E27FC236}">
                <a16:creationId xmlns:a16="http://schemas.microsoft.com/office/drawing/2014/main" id="{910B9516-C871-8743-A393-CFAA7F56F5FF}"/>
              </a:ext>
            </a:extLst>
          </p:cNvPr>
          <p:cNvSpPr txBox="1"/>
          <p:nvPr/>
        </p:nvSpPr>
        <p:spPr>
          <a:xfrm>
            <a:off x="8354940" y="2591335"/>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WHY WE LOSE</a:t>
            </a:r>
          </a:p>
        </p:txBody>
      </p:sp>
      <p:sp>
        <p:nvSpPr>
          <p:cNvPr id="59" name="TextBox 58">
            <a:extLst>
              <a:ext uri="{FF2B5EF4-FFF2-40B4-BE49-F238E27FC236}">
                <a16:creationId xmlns:a16="http://schemas.microsoft.com/office/drawing/2014/main" id="{9A6CDA55-D62A-924D-9E41-7C36B070779E}"/>
              </a:ext>
            </a:extLst>
          </p:cNvPr>
          <p:cNvSpPr txBox="1"/>
          <p:nvPr/>
        </p:nvSpPr>
        <p:spPr>
          <a:xfrm>
            <a:off x="8347224" y="2972355"/>
            <a:ext cx="3103041" cy="1615827"/>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A list of specific reasons why you lose to a specific competitor. Provide guidance on how to steer the conversation away from a loss with counterpoints. </a:t>
            </a:r>
          </a:p>
          <a:p>
            <a:endParaRPr lang="en-US" sz="900" i="1">
              <a:latin typeface="Calibri Light" panose="020F0302020204030204" pitchFamily="34" charset="0"/>
              <a:ea typeface="Open Sans Light" charset="0"/>
              <a:cs typeface="Calibri Light" panose="020F0302020204030204" pitchFamily="34" charset="0"/>
            </a:endParaRPr>
          </a:p>
          <a:p>
            <a:r>
              <a:rPr lang="en-US" sz="900" i="1">
                <a:latin typeface="Calibri Light" panose="020F0302020204030204" pitchFamily="34" charset="0"/>
                <a:ea typeface="Open Sans Light" charset="0"/>
                <a:cs typeface="Calibri Light" panose="020F0302020204030204" pitchFamily="34" charset="0"/>
              </a:rPr>
              <a:t>Example: </a:t>
            </a:r>
          </a:p>
          <a:p>
            <a:endParaRPr lang="en-US" sz="900">
              <a:latin typeface="Calibri Light" panose="020F0302020204030204" pitchFamily="34" charset="0"/>
              <a:ea typeface="Open Sans Light" charset="0"/>
              <a:cs typeface="Calibri Light" panose="020F0302020204030204" pitchFamily="34" charset="0"/>
            </a:endParaRPr>
          </a:p>
          <a:p>
            <a:r>
              <a:rPr lang="en-US" sz="900" b="1">
                <a:solidFill>
                  <a:schemeClr val="accent4">
                    <a:lumMod val="60000"/>
                    <a:lumOff val="40000"/>
                  </a:schemeClr>
                </a:solidFill>
                <a:ea typeface="Open Sans" charset="0"/>
                <a:cs typeface="Open Sans" charset="0"/>
              </a:rPr>
              <a:t>›</a:t>
            </a:r>
            <a:r>
              <a:rPr lang="en-US" sz="900">
                <a:solidFill>
                  <a:schemeClr val="accent4">
                    <a:lumMod val="60000"/>
                    <a:lumOff val="40000"/>
                  </a:schemeClr>
                </a:solidFill>
                <a:ea typeface="Open Sans Light" charset="0"/>
                <a:cs typeface="Open Sans Light" charset="0"/>
              </a:rPr>
              <a:t> </a:t>
            </a:r>
            <a:r>
              <a:rPr lang="en-US" sz="900">
                <a:solidFill>
                  <a:srgbClr val="0DC4F4"/>
                </a:solidFill>
                <a:ea typeface="Open Sans Light" charset="0"/>
                <a:cs typeface="Open Sans Light" charset="0"/>
              </a:rPr>
              <a:t> </a:t>
            </a:r>
            <a:r>
              <a:rPr lang="en-US" sz="900">
                <a:latin typeface="Calibri Light" panose="020F0302020204030204" pitchFamily="34" charset="0"/>
                <a:ea typeface="Open Sans Light" charset="0"/>
                <a:cs typeface="Calibri Light" panose="020F0302020204030204" pitchFamily="34" charset="0"/>
              </a:rPr>
              <a:t>They have a completely free version (but features are limited and most people find they need to upgrade)</a:t>
            </a:r>
          </a:p>
          <a:p>
            <a:r>
              <a:rPr lang="en-US" sz="900" b="1">
                <a:solidFill>
                  <a:schemeClr val="accent4">
                    <a:lumMod val="60000"/>
                    <a:lumOff val="40000"/>
                  </a:schemeClr>
                </a:solidFill>
                <a:ea typeface="Open Sans" charset="0"/>
                <a:cs typeface="Open Sans" charset="0"/>
              </a:rPr>
              <a:t>› </a:t>
            </a:r>
            <a:r>
              <a:rPr lang="en-US" sz="900">
                <a:ea typeface="Open Sans Light" charset="0"/>
                <a:cs typeface="Open Sans Light" charset="0"/>
              </a:rPr>
              <a:t> </a:t>
            </a:r>
            <a:r>
              <a:rPr lang="en-US" sz="900">
                <a:latin typeface="Calibri Light" panose="020F0302020204030204" pitchFamily="34" charset="0"/>
                <a:ea typeface="Open Sans Light" charset="0"/>
                <a:cs typeface="Calibri Light" panose="020F0302020204030204" pitchFamily="34" charset="0"/>
              </a:rPr>
              <a:t>They have excellent resources and support (some users say their UX is complicated, so they require more support)</a:t>
            </a:r>
          </a:p>
          <a:p>
            <a:endParaRPr lang="en-US" sz="900">
              <a:latin typeface="Calibri Light" panose="020F0302020204030204" pitchFamily="34" charset="0"/>
              <a:ea typeface="Open Sans Light" charset="0"/>
              <a:cs typeface="Calibri Light" panose="020F0302020204030204" pitchFamily="34" charset="0"/>
            </a:endParaRPr>
          </a:p>
        </p:txBody>
      </p:sp>
      <p:sp>
        <p:nvSpPr>
          <p:cNvPr id="62" name="TextBox 61">
            <a:extLst>
              <a:ext uri="{FF2B5EF4-FFF2-40B4-BE49-F238E27FC236}">
                <a16:creationId xmlns:a16="http://schemas.microsoft.com/office/drawing/2014/main" id="{0F9C2E6D-B3B9-BC42-9197-4ABFBEA76FB5}"/>
              </a:ext>
            </a:extLst>
          </p:cNvPr>
          <p:cNvSpPr txBox="1"/>
          <p:nvPr/>
        </p:nvSpPr>
        <p:spPr>
          <a:xfrm>
            <a:off x="8354940" y="4897218"/>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WEAKNESSES</a:t>
            </a:r>
          </a:p>
        </p:txBody>
      </p:sp>
      <p:sp>
        <p:nvSpPr>
          <p:cNvPr id="64" name="TextBox 63">
            <a:extLst>
              <a:ext uri="{FF2B5EF4-FFF2-40B4-BE49-F238E27FC236}">
                <a16:creationId xmlns:a16="http://schemas.microsoft.com/office/drawing/2014/main" id="{4AE2F431-02AF-5444-B90E-61FAD7D54640}"/>
              </a:ext>
            </a:extLst>
          </p:cNvPr>
          <p:cNvSpPr txBox="1"/>
          <p:nvPr/>
        </p:nvSpPr>
        <p:spPr>
          <a:xfrm>
            <a:off x="8292948" y="5363954"/>
            <a:ext cx="3145437" cy="923330"/>
          </a:xfrm>
          <a:prstGeom prst="rect">
            <a:avLst/>
          </a:prstGeom>
          <a:noFill/>
        </p:spPr>
        <p:txBody>
          <a:bodyPr wrap="square" lIns="91440" tIns="45720" rIns="91440" bIns="45720" rtlCol="0" anchor="t">
            <a:spAutoFit/>
          </a:bodyPr>
          <a:lstStyle/>
          <a:p>
            <a:r>
              <a:rPr lang="en-US" sz="900" i="1" dirty="0">
                <a:latin typeface="Calibri Light"/>
                <a:ea typeface="Open Sans Light"/>
                <a:cs typeface="Calibri Light"/>
              </a:rPr>
              <a:t>Develop a list of weaknesses.</a:t>
            </a:r>
          </a:p>
          <a:p>
            <a:r>
              <a:rPr lang="en-US" sz="900" i="1" dirty="0">
                <a:latin typeface="Calibri Light"/>
                <a:ea typeface="Open Sans Light"/>
                <a:cs typeface="Calibri Light"/>
              </a:rPr>
              <a:t>  </a:t>
            </a:r>
            <a:endParaRPr lang="en-US" sz="900" i="1" dirty="0">
              <a:latin typeface="Calibri Light" panose="020F0302020204030204" pitchFamily="34" charset="0"/>
              <a:ea typeface="Open Sans Light" charset="0"/>
              <a:cs typeface="Calibri Light" panose="020F0302020204030204" pitchFamily="34" charset="0"/>
            </a:endParaRPr>
          </a:p>
          <a:p>
            <a:r>
              <a:rPr lang="en-US" sz="900" b="1" dirty="0">
                <a:solidFill>
                  <a:schemeClr val="accent4">
                    <a:lumMod val="60000"/>
                    <a:lumOff val="40000"/>
                  </a:schemeClr>
                </a:solidFill>
                <a:latin typeface="Calibri Light"/>
                <a:ea typeface="Open Sans"/>
                <a:cs typeface="Calibri Light"/>
              </a:rPr>
              <a:t>›</a:t>
            </a:r>
            <a:r>
              <a:rPr lang="en-US" sz="900" b="1" dirty="0">
                <a:solidFill>
                  <a:srgbClr val="0DC4F4"/>
                </a:solidFill>
                <a:latin typeface="Calibri Light"/>
                <a:ea typeface="Open Sans Light"/>
                <a:cs typeface="Calibri Light"/>
              </a:rPr>
              <a:t>  </a:t>
            </a:r>
            <a:r>
              <a:rPr lang="en-US" sz="900" dirty="0">
                <a:latin typeface="Calibri Light"/>
                <a:ea typeface="Open Sans Light"/>
                <a:cs typeface="Calibri Light"/>
              </a:rPr>
              <a:t>Slow - takes up to 30 mins just to process a file</a:t>
            </a:r>
          </a:p>
          <a:p>
            <a:r>
              <a:rPr lang="en-US" sz="900" b="1" dirty="0">
                <a:solidFill>
                  <a:schemeClr val="accent4">
                    <a:lumMod val="60000"/>
                    <a:lumOff val="40000"/>
                  </a:schemeClr>
                </a:solidFill>
                <a:latin typeface="Calibri Light"/>
                <a:ea typeface="Open Sans"/>
                <a:cs typeface="Calibri Light"/>
              </a:rPr>
              <a:t>›</a:t>
            </a:r>
            <a:r>
              <a:rPr lang="en-US" sz="900" b="1" dirty="0">
                <a:solidFill>
                  <a:srgbClr val="0DC4F4"/>
                </a:solidFill>
                <a:latin typeface="Calibri Light"/>
                <a:ea typeface="Open Sans Light"/>
                <a:cs typeface="Calibri Light"/>
              </a:rPr>
              <a:t> </a:t>
            </a:r>
            <a:r>
              <a:rPr lang="en-US" sz="900" dirty="0">
                <a:solidFill>
                  <a:srgbClr val="000000"/>
                </a:solidFill>
                <a:latin typeface="Calibri Light"/>
                <a:ea typeface="Open Sans Light"/>
                <a:cs typeface="Calibri Light"/>
              </a:rPr>
              <a:t> </a:t>
            </a:r>
            <a:r>
              <a:rPr lang="en-US" sz="900" dirty="0">
                <a:latin typeface="Calibri Light"/>
                <a:ea typeface="Open Sans Light"/>
                <a:cs typeface="Calibri Light"/>
              </a:rPr>
              <a:t>No custom layout options - leaves excess white     </a:t>
            </a:r>
            <a:endParaRPr lang="en-US" sz="900">
              <a:latin typeface="Calibri Light" panose="020F0302020204030204" pitchFamily="34" charset="0"/>
              <a:ea typeface="Open Sans Light" charset="0"/>
              <a:cs typeface="Calibri Light" panose="020F0302020204030204" pitchFamily="34" charset="0"/>
            </a:endParaRPr>
          </a:p>
          <a:p>
            <a:r>
              <a:rPr lang="en-US" sz="900" dirty="0">
                <a:latin typeface="Calibri Light"/>
                <a:ea typeface="Open Sans Light"/>
                <a:cs typeface="Calibri Light"/>
              </a:rPr>
              <a:t>   space and wasted paper</a:t>
            </a:r>
          </a:p>
          <a:p>
            <a:r>
              <a:rPr lang="en-US" sz="900" b="1" dirty="0">
                <a:solidFill>
                  <a:schemeClr val="accent4">
                    <a:lumMod val="60000"/>
                    <a:lumOff val="40000"/>
                  </a:schemeClr>
                </a:solidFill>
                <a:latin typeface="Calibri Light"/>
                <a:ea typeface="Open Sans"/>
                <a:cs typeface="Calibri Light"/>
              </a:rPr>
              <a:t>›</a:t>
            </a:r>
            <a:r>
              <a:rPr lang="en-US" sz="900" b="1" dirty="0">
                <a:latin typeface="Calibri Light"/>
                <a:ea typeface="Open Sans Light"/>
                <a:cs typeface="Calibri Light"/>
              </a:rPr>
              <a:t>  </a:t>
            </a:r>
            <a:r>
              <a:rPr lang="en-US" sz="900" dirty="0">
                <a:latin typeface="Calibri Light"/>
                <a:ea typeface="Open Sans Light"/>
                <a:cs typeface="Calibri Light"/>
              </a:rPr>
              <a:t>Uses maximum ink even on test images</a:t>
            </a:r>
          </a:p>
        </p:txBody>
      </p:sp>
      <p:sp>
        <p:nvSpPr>
          <p:cNvPr id="65" name="Rounded Rectangle 64">
            <a:extLst>
              <a:ext uri="{FF2B5EF4-FFF2-40B4-BE49-F238E27FC236}">
                <a16:creationId xmlns:a16="http://schemas.microsoft.com/office/drawing/2014/main" id="{657E7E88-242E-1F4E-B024-E96F2604F6FC}"/>
              </a:ext>
            </a:extLst>
          </p:cNvPr>
          <p:cNvSpPr/>
          <p:nvPr/>
        </p:nvSpPr>
        <p:spPr>
          <a:xfrm>
            <a:off x="751742" y="435531"/>
            <a:ext cx="644350" cy="644350"/>
          </a:xfrm>
          <a:prstGeom prst="roundRect">
            <a:avLst/>
          </a:prstGeom>
          <a:solidFill>
            <a:schemeClr val="bg1">
              <a:lumMod val="95000"/>
            </a:schemeClr>
          </a:solid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876EDB72-5EC1-6143-807A-585418C78D84}"/>
              </a:ext>
            </a:extLst>
          </p:cNvPr>
          <p:cNvSpPr txBox="1"/>
          <p:nvPr/>
        </p:nvSpPr>
        <p:spPr>
          <a:xfrm>
            <a:off x="752742" y="615906"/>
            <a:ext cx="644350" cy="276999"/>
          </a:xfrm>
          <a:prstGeom prst="rect">
            <a:avLst/>
          </a:prstGeom>
          <a:noFill/>
        </p:spPr>
        <p:txBody>
          <a:bodyPr wrap="square" rtlCol="0">
            <a:spAutoFit/>
          </a:bodyPr>
          <a:lstStyle/>
          <a:p>
            <a:pPr algn="ctr"/>
            <a:r>
              <a:rPr lang="en-US" sz="1200">
                <a:solidFill>
                  <a:schemeClr val="bg2">
                    <a:lumMod val="50000"/>
                  </a:schemeClr>
                </a:solidFill>
                <a:latin typeface="Open Sans Light" charset="0"/>
                <a:ea typeface="Open Sans Light" charset="0"/>
                <a:cs typeface="Open Sans Light" charset="0"/>
              </a:rPr>
              <a:t>LOGO</a:t>
            </a:r>
          </a:p>
        </p:txBody>
      </p:sp>
      <p:sp>
        <p:nvSpPr>
          <p:cNvPr id="71" name="TextBox 70">
            <a:extLst>
              <a:ext uri="{FF2B5EF4-FFF2-40B4-BE49-F238E27FC236}">
                <a16:creationId xmlns:a16="http://schemas.microsoft.com/office/drawing/2014/main" id="{2274E101-E6D6-CE4C-9336-539EA8B7871A}"/>
              </a:ext>
            </a:extLst>
          </p:cNvPr>
          <p:cNvSpPr txBox="1"/>
          <p:nvPr/>
        </p:nvSpPr>
        <p:spPr>
          <a:xfrm>
            <a:off x="4434130" y="5025399"/>
            <a:ext cx="2377751" cy="338555"/>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PROPRIETARY OFFERINGS</a:t>
            </a:r>
          </a:p>
        </p:txBody>
      </p:sp>
      <p:sp>
        <p:nvSpPr>
          <p:cNvPr id="97" name="TextBox 96">
            <a:extLst>
              <a:ext uri="{FF2B5EF4-FFF2-40B4-BE49-F238E27FC236}">
                <a16:creationId xmlns:a16="http://schemas.microsoft.com/office/drawing/2014/main" id="{B2C36CF5-CB91-EF46-B47F-49A98CD73BED}"/>
              </a:ext>
            </a:extLst>
          </p:cNvPr>
          <p:cNvSpPr txBox="1"/>
          <p:nvPr/>
        </p:nvSpPr>
        <p:spPr>
          <a:xfrm>
            <a:off x="8354940" y="368332"/>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WHY WE WIN</a:t>
            </a:r>
          </a:p>
        </p:txBody>
      </p:sp>
      <p:sp>
        <p:nvSpPr>
          <p:cNvPr id="98" name="TextBox 97">
            <a:extLst>
              <a:ext uri="{FF2B5EF4-FFF2-40B4-BE49-F238E27FC236}">
                <a16:creationId xmlns:a16="http://schemas.microsoft.com/office/drawing/2014/main" id="{4225FA84-B469-9D41-A2BB-A1843C33DE22}"/>
              </a:ext>
            </a:extLst>
          </p:cNvPr>
          <p:cNvSpPr txBox="1"/>
          <p:nvPr/>
        </p:nvSpPr>
        <p:spPr>
          <a:xfrm>
            <a:off x="8347224" y="777637"/>
            <a:ext cx="3103041" cy="1477328"/>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A list of specific reasons why you win against this competitor. This should reflect your product strengths and give advice on how to steer the conversation towards the win.</a:t>
            </a:r>
          </a:p>
          <a:p>
            <a:endParaRPr lang="en-US" sz="900" i="1">
              <a:latin typeface="Calibri Light" panose="020F0302020204030204" pitchFamily="34" charset="0"/>
              <a:ea typeface="Open Sans Light" charset="0"/>
              <a:cs typeface="Calibri Light" panose="020F0302020204030204" pitchFamily="34" charset="0"/>
            </a:endParaRPr>
          </a:p>
          <a:p>
            <a:r>
              <a:rPr lang="en-US" sz="900" i="1">
                <a:latin typeface="Calibri Light" panose="020F0302020204030204" pitchFamily="34" charset="0"/>
                <a:ea typeface="Open Sans Light" charset="0"/>
                <a:cs typeface="Calibri Light" panose="020F0302020204030204" pitchFamily="34" charset="0"/>
              </a:rPr>
              <a:t>Example: </a:t>
            </a:r>
          </a:p>
          <a:p>
            <a:endParaRPr lang="en-US" sz="900">
              <a:latin typeface="Calibri Light" panose="020F0302020204030204" pitchFamily="34" charset="0"/>
              <a:ea typeface="Open Sans Light" charset="0"/>
              <a:cs typeface="Calibri Light" panose="020F0302020204030204" pitchFamily="34" charset="0"/>
            </a:endParaRPr>
          </a:p>
          <a:p>
            <a:r>
              <a:rPr lang="en-US" sz="900" b="1">
                <a:solidFill>
                  <a:schemeClr val="accent4">
                    <a:lumMod val="60000"/>
                    <a:lumOff val="40000"/>
                  </a:schemeClr>
                </a:solidFill>
                <a:latin typeface="Calibri Light" panose="020F0302020204030204" pitchFamily="34" charset="0"/>
                <a:ea typeface="Open Sans" charset="0"/>
                <a:cs typeface="Calibri Light" panose="020F0302020204030204" pitchFamily="34" charset="0"/>
              </a:rPr>
              <a:t>›</a:t>
            </a:r>
            <a:r>
              <a:rPr lang="en-US" sz="900" b="1">
                <a:solidFill>
                  <a:srgbClr val="0DC4F4"/>
                </a:solidFill>
                <a:latin typeface="Calibri Light" panose="020F0302020204030204" pitchFamily="34" charset="0"/>
                <a:ea typeface="Open Sans Light" charset="0"/>
                <a:cs typeface="Calibri Light" panose="020F0302020204030204" pitchFamily="34" charset="0"/>
              </a:rPr>
              <a:t> </a:t>
            </a:r>
            <a:r>
              <a:rPr lang="en-US" sz="900">
                <a:latin typeface="Calibri Light" panose="020F0302020204030204" pitchFamily="34" charset="0"/>
                <a:ea typeface="Open Sans Light" charset="0"/>
                <a:cs typeface="Calibri Light" panose="020F0302020204030204" pitchFamily="34" charset="0"/>
              </a:rPr>
              <a:t> We win on price-they charge about 2X our price</a:t>
            </a:r>
          </a:p>
          <a:p>
            <a:endParaRPr lang="en-US" sz="900">
              <a:latin typeface="Calibri Light" panose="020F0302020204030204" pitchFamily="34" charset="0"/>
              <a:ea typeface="Open Sans Light" charset="0"/>
              <a:cs typeface="Calibri Light" panose="020F0302020204030204" pitchFamily="34" charset="0"/>
            </a:endParaRPr>
          </a:p>
          <a:p>
            <a:r>
              <a:rPr lang="en-US" sz="900" b="1">
                <a:solidFill>
                  <a:schemeClr val="accent4">
                    <a:lumMod val="60000"/>
                    <a:lumOff val="40000"/>
                  </a:schemeClr>
                </a:solidFill>
                <a:latin typeface="Calibri Light" panose="020F0302020204030204" pitchFamily="34" charset="0"/>
                <a:ea typeface="Open Sans" charset="0"/>
                <a:cs typeface="Calibri Light" panose="020F0302020204030204" pitchFamily="34" charset="0"/>
              </a:rPr>
              <a:t>›</a:t>
            </a:r>
            <a:r>
              <a:rPr lang="en-US" sz="900" b="1">
                <a:solidFill>
                  <a:srgbClr val="0DC4F4"/>
                </a:solidFill>
                <a:latin typeface="Calibri Light" panose="020F0302020204030204" pitchFamily="34" charset="0"/>
                <a:ea typeface="Open Sans Light" charset="0"/>
                <a:cs typeface="Calibri Light" panose="020F0302020204030204" pitchFamily="34" charset="0"/>
              </a:rPr>
              <a:t> </a:t>
            </a:r>
            <a:r>
              <a:rPr lang="en-US" sz="900">
                <a:latin typeface="Calibri Light" panose="020F0302020204030204" pitchFamily="34" charset="0"/>
                <a:ea typeface="Open Sans Light" charset="0"/>
                <a:cs typeface="Calibri Light" panose="020F0302020204030204" pitchFamily="34" charset="0"/>
              </a:rPr>
              <a:t> We win on reporting – their features are limited to basic </a:t>
            </a:r>
            <a:br>
              <a:rPr lang="en-US" sz="900">
                <a:latin typeface="Calibri Light" panose="020F0302020204030204" pitchFamily="34" charset="0"/>
                <a:ea typeface="Open Sans Light" charset="0"/>
                <a:cs typeface="Calibri Light" panose="020F0302020204030204" pitchFamily="34" charset="0"/>
              </a:rPr>
            </a:br>
            <a:r>
              <a:rPr lang="en-US" sz="900">
                <a:latin typeface="Calibri Light" panose="020F0302020204030204" pitchFamily="34" charset="0"/>
                <a:ea typeface="Open Sans Light" charset="0"/>
                <a:cs typeface="Calibri Light" panose="020F0302020204030204" pitchFamily="34" charset="0"/>
              </a:rPr>
              <a:t>    metrics such as pageviews and time on page</a:t>
            </a:r>
          </a:p>
        </p:txBody>
      </p:sp>
      <p:cxnSp>
        <p:nvCxnSpPr>
          <p:cNvPr id="7" name="Straight Connector 6">
            <a:extLst>
              <a:ext uri="{FF2B5EF4-FFF2-40B4-BE49-F238E27FC236}">
                <a16:creationId xmlns:a16="http://schemas.microsoft.com/office/drawing/2014/main" id="{4D3D55C7-967D-BE40-A458-6253786B96F1}"/>
              </a:ext>
            </a:extLst>
          </p:cNvPr>
          <p:cNvCxnSpPr/>
          <p:nvPr/>
        </p:nvCxnSpPr>
        <p:spPr>
          <a:xfrm>
            <a:off x="552745" y="4200389"/>
            <a:ext cx="346022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2472AD43-E4A3-1E49-B532-54A359748A9F}"/>
              </a:ext>
            </a:extLst>
          </p:cNvPr>
          <p:cNvCxnSpPr>
            <a:cxnSpLocks/>
          </p:cNvCxnSpPr>
          <p:nvPr/>
        </p:nvCxnSpPr>
        <p:spPr>
          <a:xfrm>
            <a:off x="4249190" y="760332"/>
            <a:ext cx="375592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661FD109-6E52-844A-96A5-1FED77C4D4C5}"/>
              </a:ext>
            </a:extLst>
          </p:cNvPr>
          <p:cNvCxnSpPr>
            <a:cxnSpLocks/>
          </p:cNvCxnSpPr>
          <p:nvPr/>
        </p:nvCxnSpPr>
        <p:spPr>
          <a:xfrm>
            <a:off x="4266129" y="5372088"/>
            <a:ext cx="373898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EAA5EA1-4887-FB4B-ACBD-0BDB065A6EFC}"/>
              </a:ext>
            </a:extLst>
          </p:cNvPr>
          <p:cNvCxnSpPr>
            <a:cxnSpLocks/>
          </p:cNvCxnSpPr>
          <p:nvPr/>
        </p:nvCxnSpPr>
        <p:spPr>
          <a:xfrm>
            <a:off x="4249190" y="2327164"/>
            <a:ext cx="375592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41FE48DA-12A8-1F4E-A2BD-C9452AE2CACA}"/>
              </a:ext>
            </a:extLst>
          </p:cNvPr>
          <p:cNvCxnSpPr>
            <a:cxnSpLocks/>
          </p:cNvCxnSpPr>
          <p:nvPr/>
        </p:nvCxnSpPr>
        <p:spPr>
          <a:xfrm>
            <a:off x="8258276" y="5290844"/>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1A7CF23-07A3-A343-9C65-CC4E3377291F}"/>
              </a:ext>
            </a:extLst>
          </p:cNvPr>
          <p:cNvCxnSpPr>
            <a:cxnSpLocks/>
          </p:cNvCxnSpPr>
          <p:nvPr/>
        </p:nvCxnSpPr>
        <p:spPr>
          <a:xfrm>
            <a:off x="8258276" y="2966891"/>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DAA7185C-C617-224A-BD84-130CC1DA74B0}"/>
              </a:ext>
            </a:extLst>
          </p:cNvPr>
          <p:cNvCxnSpPr>
            <a:cxnSpLocks/>
          </p:cNvCxnSpPr>
          <p:nvPr/>
        </p:nvCxnSpPr>
        <p:spPr>
          <a:xfrm>
            <a:off x="8258276" y="757398"/>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C85935CA-6E98-AB4B-B198-BB2409ADCDFA}"/>
              </a:ext>
            </a:extLst>
          </p:cNvPr>
          <p:cNvCxnSpPr/>
          <p:nvPr/>
        </p:nvCxnSpPr>
        <p:spPr>
          <a:xfrm>
            <a:off x="552745" y="1182291"/>
            <a:ext cx="346022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29B7A892-E8D8-CC4F-92BB-EBB776432BD9}"/>
              </a:ext>
            </a:extLst>
          </p:cNvPr>
          <p:cNvGrpSpPr/>
          <p:nvPr/>
        </p:nvGrpSpPr>
        <p:grpSpPr>
          <a:xfrm>
            <a:off x="146262" y="897492"/>
            <a:ext cx="253915" cy="5791344"/>
            <a:chOff x="146262" y="897492"/>
            <a:chExt cx="253915" cy="5791344"/>
          </a:xfrm>
        </p:grpSpPr>
        <p:sp>
          <p:nvSpPr>
            <p:cNvPr id="48" name="TextBox 47">
              <a:extLst>
                <a:ext uri="{FF2B5EF4-FFF2-40B4-BE49-F238E27FC236}">
                  <a16:creationId xmlns:a16="http://schemas.microsoft.com/office/drawing/2014/main" id="{FE0D50E2-510E-6C4F-985E-E31F2376BE59}"/>
                </a:ext>
              </a:extLst>
            </p:cNvPr>
            <p:cNvSpPr txBox="1"/>
            <p:nvPr/>
          </p:nvSpPr>
          <p:spPr>
            <a:xfrm rot="16200000">
              <a:off x="-2161756" y="3205510"/>
              <a:ext cx="4869951" cy="253915"/>
            </a:xfrm>
            <a:prstGeom prst="rect">
              <a:avLst/>
            </a:prstGeom>
            <a:noFill/>
          </p:spPr>
          <p:txBody>
            <a:bodyPr wrap="square" rtlCol="0">
              <a:spAutoFit/>
            </a:bodyPr>
            <a:lstStyle/>
            <a:p>
              <a:r>
                <a:rPr lang="en-US" sz="900">
                  <a:solidFill>
                    <a:srgbClr val="192B36"/>
                  </a:solidFill>
                  <a:latin typeface="+mj-lt"/>
                </a:rPr>
                <a:t>| Competitive Intelligence Automation</a:t>
              </a:r>
            </a:p>
          </p:txBody>
        </p:sp>
        <p:pic>
          <p:nvPicPr>
            <p:cNvPr id="49" name="Picture 48">
              <a:extLst>
                <a:ext uri="{FF2B5EF4-FFF2-40B4-BE49-F238E27FC236}">
                  <a16:creationId xmlns:a16="http://schemas.microsoft.com/office/drawing/2014/main" id="{0B0B638B-C4CC-AF46-B98E-9E3E7B3928A6}"/>
                </a:ext>
              </a:extLst>
            </p:cNvPr>
            <p:cNvPicPr>
              <a:picLocks noChangeAspect="1"/>
            </p:cNvPicPr>
            <p:nvPr/>
          </p:nvPicPr>
          <p:blipFill>
            <a:blip r:embed="rId3"/>
            <a:stretch>
              <a:fillRect/>
            </a:stretch>
          </p:blipFill>
          <p:spPr>
            <a:xfrm rot="16200000">
              <a:off x="-234968" y="6057983"/>
              <a:ext cx="1016375" cy="245332"/>
            </a:xfrm>
            <a:prstGeom prst="rect">
              <a:avLst/>
            </a:prstGeom>
          </p:spPr>
        </p:pic>
      </p:grpSp>
    </p:spTree>
    <p:extLst>
      <p:ext uri="{BB962C8B-B14F-4D97-AF65-F5344CB8AC3E}">
        <p14:creationId xmlns:p14="http://schemas.microsoft.com/office/powerpoint/2010/main" val="968053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 Same Side Corner Rectangle 13">
            <a:extLst>
              <a:ext uri="{FF2B5EF4-FFF2-40B4-BE49-F238E27FC236}">
                <a16:creationId xmlns:a16="http://schemas.microsoft.com/office/drawing/2014/main" id="{49ABE7AC-0599-3D4C-BF27-12566C5CBE66}"/>
              </a:ext>
            </a:extLst>
          </p:cNvPr>
          <p:cNvSpPr/>
          <p:nvPr/>
        </p:nvSpPr>
        <p:spPr>
          <a:xfrm rot="5400000">
            <a:off x="2115480" y="1514007"/>
            <a:ext cx="1424767" cy="5655736"/>
          </a:xfrm>
          <a:prstGeom prst="round2SameRect">
            <a:avLst/>
          </a:prstGeom>
          <a:solidFill>
            <a:srgbClr val="4219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D7A9DB25-4A64-5446-BFCF-7FD77A9A6E8F}"/>
              </a:ext>
            </a:extLst>
          </p:cNvPr>
          <p:cNvSpPr txBox="1"/>
          <p:nvPr/>
        </p:nvSpPr>
        <p:spPr>
          <a:xfrm>
            <a:off x="6975084" y="974888"/>
            <a:ext cx="4374292" cy="5509200"/>
          </a:xfrm>
          <a:prstGeom prst="rect">
            <a:avLst/>
          </a:prstGeom>
          <a:noFill/>
        </p:spPr>
        <p:txBody>
          <a:bodyPr wrap="square" lIns="91440" tIns="45720" rIns="91440" bIns="45720" rtlCol="0" anchor="t">
            <a:spAutoFit/>
          </a:bodyPr>
          <a:lstStyle/>
          <a:p>
            <a:r>
              <a:rPr lang="en-US" sz="1600" dirty="0"/>
              <a:t>This is also a good time to make a plan that ensures your team always has the newest version with up-to-date information. </a:t>
            </a:r>
          </a:p>
          <a:p>
            <a:br>
              <a:rPr lang="en-US" sz="1600" dirty="0"/>
            </a:br>
            <a:r>
              <a:rPr lang="en-US" sz="1600" dirty="0"/>
              <a:t>Google Drive and Dropbox can store your Battlecards where your team can reach them.  Just make sure to let your team know when there’s an update. </a:t>
            </a:r>
            <a:endParaRPr lang="en-US" sz="1600" dirty="0">
              <a:cs typeface="Calibri"/>
            </a:endParaRPr>
          </a:p>
          <a:p>
            <a:br>
              <a:rPr lang="en-US" sz="1600" dirty="0"/>
            </a:br>
            <a:r>
              <a:rPr lang="en-US" sz="1600" dirty="0"/>
              <a:t>Keeping them up to date is a never-ending project, but it’s essential to winning competitive deals. So you’ll want to monitor your competitors’ websites, social accounts, review sites, and keep an eye on the ads they’re running. </a:t>
            </a:r>
            <a:endParaRPr lang="en-US" sz="1600" dirty="0">
              <a:cs typeface="Calibri"/>
            </a:endParaRPr>
          </a:p>
          <a:p>
            <a:br>
              <a:rPr lang="en-US" sz="1600" dirty="0"/>
            </a:br>
            <a:r>
              <a:rPr lang="en-US" sz="1600" dirty="0"/>
              <a:t>If you’d rather make Battlecards and reports easily accessible in the tools your team already uses, and send automatic notifications in Teams, Slack, or email, we’d love to show you how easy it is with </a:t>
            </a:r>
            <a:r>
              <a:rPr lang="en-US" sz="1600" dirty="0" err="1"/>
              <a:t>Kompyte</a:t>
            </a:r>
            <a:r>
              <a:rPr lang="en-US" sz="1600" dirty="0">
                <a:solidFill>
                  <a:srgbClr val="FF632D"/>
                </a:solidFill>
              </a:rPr>
              <a:t>. </a:t>
            </a:r>
            <a:r>
              <a:rPr lang="en-US" sz="1600" b="1" dirty="0">
                <a:solidFill>
                  <a:srgbClr val="FF632D"/>
                </a:solidFill>
                <a:hlinkClick r:id="rId2">
                  <a:extLst>
                    <a:ext uri="{A12FA001-AC4F-418D-AE19-62706E023703}">
                      <ahyp:hlinkClr xmlns:ahyp="http://schemas.microsoft.com/office/drawing/2018/hyperlinkcolor" val="tx"/>
                    </a:ext>
                  </a:extLst>
                </a:hlinkClick>
              </a:rPr>
              <a:t>Get a demo</a:t>
            </a:r>
            <a:r>
              <a:rPr lang="en-US" sz="1600" dirty="0"/>
              <a:t>.</a:t>
            </a:r>
            <a:r>
              <a:rPr lang="en-US" sz="1600" dirty="0">
                <a:solidFill>
                  <a:srgbClr val="FF632D"/>
                </a:solidFill>
              </a:rPr>
              <a:t> </a:t>
            </a:r>
            <a:br>
              <a:rPr lang="en-US" sz="1600" dirty="0"/>
            </a:br>
            <a:endParaRPr lang="en-US" sz="1600">
              <a:solidFill>
                <a:srgbClr val="FF632D"/>
              </a:solidFill>
            </a:endParaRPr>
          </a:p>
          <a:p>
            <a:endParaRPr lang="en-US" sz="1600"/>
          </a:p>
        </p:txBody>
      </p:sp>
      <p:sp>
        <p:nvSpPr>
          <p:cNvPr id="3" name="Rectangle 2">
            <a:extLst>
              <a:ext uri="{FF2B5EF4-FFF2-40B4-BE49-F238E27FC236}">
                <a16:creationId xmlns:a16="http://schemas.microsoft.com/office/drawing/2014/main" id="{92E342A5-5338-524E-A7B9-BF3DF1C0E296}"/>
              </a:ext>
            </a:extLst>
          </p:cNvPr>
          <p:cNvSpPr/>
          <p:nvPr/>
        </p:nvSpPr>
        <p:spPr>
          <a:xfrm>
            <a:off x="984245" y="762422"/>
            <a:ext cx="4337724" cy="5909310"/>
          </a:xfrm>
          <a:prstGeom prst="rect">
            <a:avLst/>
          </a:prstGeom>
        </p:spPr>
        <p:txBody>
          <a:bodyPr wrap="square">
            <a:spAutoFit/>
          </a:bodyPr>
          <a:lstStyle/>
          <a:p>
            <a:pPr fontAlgn="base"/>
            <a:r>
              <a:rPr lang="en-US" sz="5400" b="1">
                <a:solidFill>
                  <a:srgbClr val="FF632D"/>
                </a:solidFill>
              </a:rPr>
              <a:t>Keep going!</a:t>
            </a:r>
            <a:br>
              <a:rPr lang="en-US" sz="5400" b="1">
                <a:solidFill>
                  <a:srgbClr val="0DC4F4"/>
                </a:solidFill>
              </a:rPr>
            </a:br>
            <a:r>
              <a:rPr lang="en-US" sz="3200" b="1">
                <a:solidFill>
                  <a:srgbClr val="421983"/>
                </a:solidFill>
              </a:rPr>
              <a:t>We know it takes time and effort to gather and distill this information, but we’ve noticed an </a:t>
            </a:r>
          </a:p>
          <a:p>
            <a:pPr fontAlgn="base"/>
            <a:endParaRPr lang="en-US" sz="3200" b="1">
              <a:solidFill>
                <a:srgbClr val="421983"/>
              </a:solidFill>
            </a:endParaRPr>
          </a:p>
          <a:p>
            <a:pPr fontAlgn="base"/>
            <a:endParaRPr lang="en-US" sz="3200" b="1">
              <a:solidFill>
                <a:srgbClr val="421983"/>
              </a:solidFill>
            </a:endParaRPr>
          </a:p>
          <a:p>
            <a:pPr fontAlgn="base"/>
            <a:endParaRPr lang="en-US" sz="3200" b="1">
              <a:solidFill>
                <a:srgbClr val="421983"/>
              </a:solidFill>
            </a:endParaRPr>
          </a:p>
          <a:p>
            <a:pPr fontAlgn="base"/>
            <a:r>
              <a:rPr lang="en-US" sz="3200" b="1">
                <a:solidFill>
                  <a:srgbClr val="421983"/>
                </a:solidFill>
              </a:rPr>
              <a:t>when companies start using Battlecards!</a:t>
            </a:r>
          </a:p>
          <a:p>
            <a:br>
              <a:rPr lang="en-US">
                <a:solidFill>
                  <a:srgbClr val="421983"/>
                </a:solidFill>
              </a:rPr>
            </a:br>
            <a:endParaRPr lang="en-US">
              <a:solidFill>
                <a:srgbClr val="421983"/>
              </a:solidFill>
            </a:endParaRPr>
          </a:p>
        </p:txBody>
      </p:sp>
      <p:sp>
        <p:nvSpPr>
          <p:cNvPr id="7" name="Rectangle 6">
            <a:extLst>
              <a:ext uri="{FF2B5EF4-FFF2-40B4-BE49-F238E27FC236}">
                <a16:creationId xmlns:a16="http://schemas.microsoft.com/office/drawing/2014/main" id="{4D4BD550-F53D-8E4A-B547-C829BBBA2801}"/>
              </a:ext>
            </a:extLst>
          </p:cNvPr>
          <p:cNvSpPr/>
          <p:nvPr/>
        </p:nvSpPr>
        <p:spPr>
          <a:xfrm>
            <a:off x="984245" y="3681068"/>
            <a:ext cx="6096000" cy="2503249"/>
          </a:xfrm>
          <a:prstGeom prst="rect">
            <a:avLst/>
          </a:prstGeom>
        </p:spPr>
        <p:txBody>
          <a:bodyPr>
            <a:spAutoFit/>
          </a:bodyPr>
          <a:lstStyle/>
          <a:p>
            <a:pPr>
              <a:lnSpc>
                <a:spcPts val="4680"/>
              </a:lnSpc>
            </a:pPr>
            <a:r>
              <a:rPr lang="en-US" sz="4100" b="1">
                <a:solidFill>
                  <a:schemeClr val="bg1"/>
                </a:solidFill>
              </a:rPr>
              <a:t>Average Lift in Win </a:t>
            </a:r>
          </a:p>
          <a:p>
            <a:pPr>
              <a:lnSpc>
                <a:spcPts val="4680"/>
              </a:lnSpc>
            </a:pPr>
            <a:r>
              <a:rPr lang="en-US" sz="4100" b="1">
                <a:solidFill>
                  <a:schemeClr val="bg1"/>
                </a:solidFill>
              </a:rPr>
              <a:t>Rates of Up to 30% </a:t>
            </a:r>
            <a:br>
              <a:rPr lang="en-US" sz="4100" b="1">
                <a:solidFill>
                  <a:schemeClr val="bg1"/>
                </a:solidFill>
              </a:rPr>
            </a:br>
            <a:br>
              <a:rPr lang="en-US" sz="4100" b="1">
                <a:solidFill>
                  <a:schemeClr val="bg1"/>
                </a:solidFill>
              </a:rPr>
            </a:br>
            <a:endParaRPr lang="en-US" sz="4100">
              <a:solidFill>
                <a:schemeClr val="bg1"/>
              </a:solidFill>
            </a:endParaRPr>
          </a:p>
        </p:txBody>
      </p:sp>
      <p:grpSp>
        <p:nvGrpSpPr>
          <p:cNvPr id="18" name="Group 17">
            <a:extLst>
              <a:ext uri="{FF2B5EF4-FFF2-40B4-BE49-F238E27FC236}">
                <a16:creationId xmlns:a16="http://schemas.microsoft.com/office/drawing/2014/main" id="{45FE3060-4548-0C45-8308-314F326B5744}"/>
              </a:ext>
            </a:extLst>
          </p:cNvPr>
          <p:cNvGrpSpPr/>
          <p:nvPr/>
        </p:nvGrpSpPr>
        <p:grpSpPr>
          <a:xfrm rot="5400000">
            <a:off x="3026150" y="3672031"/>
            <a:ext cx="253915" cy="5791344"/>
            <a:chOff x="146262" y="897492"/>
            <a:chExt cx="253915" cy="5791344"/>
          </a:xfrm>
        </p:grpSpPr>
        <p:sp>
          <p:nvSpPr>
            <p:cNvPr id="19" name="TextBox 18">
              <a:extLst>
                <a:ext uri="{FF2B5EF4-FFF2-40B4-BE49-F238E27FC236}">
                  <a16:creationId xmlns:a16="http://schemas.microsoft.com/office/drawing/2014/main" id="{71AA6B9B-D7D2-BB48-B3C0-E862310557F7}"/>
                </a:ext>
              </a:extLst>
            </p:cNvPr>
            <p:cNvSpPr txBox="1"/>
            <p:nvPr/>
          </p:nvSpPr>
          <p:spPr>
            <a:xfrm rot="16200000">
              <a:off x="-2161756" y="3205510"/>
              <a:ext cx="4869951" cy="253915"/>
            </a:xfrm>
            <a:prstGeom prst="rect">
              <a:avLst/>
            </a:prstGeom>
            <a:noFill/>
          </p:spPr>
          <p:txBody>
            <a:bodyPr wrap="square" rtlCol="0">
              <a:spAutoFit/>
            </a:bodyPr>
            <a:lstStyle/>
            <a:p>
              <a:r>
                <a:rPr lang="en-US" sz="900">
                  <a:solidFill>
                    <a:srgbClr val="192B36"/>
                  </a:solidFill>
                  <a:latin typeface="+mj-lt"/>
                </a:rPr>
                <a:t>| Competitive Intelligence Automation</a:t>
              </a:r>
            </a:p>
          </p:txBody>
        </p:sp>
        <p:pic>
          <p:nvPicPr>
            <p:cNvPr id="20" name="Picture 19">
              <a:extLst>
                <a:ext uri="{FF2B5EF4-FFF2-40B4-BE49-F238E27FC236}">
                  <a16:creationId xmlns:a16="http://schemas.microsoft.com/office/drawing/2014/main" id="{E1D2F44F-D475-C947-A253-4A815BA2D404}"/>
                </a:ext>
              </a:extLst>
            </p:cNvPr>
            <p:cNvPicPr>
              <a:picLocks noChangeAspect="1"/>
            </p:cNvPicPr>
            <p:nvPr/>
          </p:nvPicPr>
          <p:blipFill>
            <a:blip r:embed="rId3"/>
            <a:stretch>
              <a:fillRect/>
            </a:stretch>
          </p:blipFill>
          <p:spPr>
            <a:xfrm rot="16200000">
              <a:off x="-234968" y="6057983"/>
              <a:ext cx="1016375" cy="245332"/>
            </a:xfrm>
            <a:prstGeom prst="rect">
              <a:avLst/>
            </a:prstGeom>
          </p:spPr>
        </p:pic>
      </p:grpSp>
      <p:sp>
        <p:nvSpPr>
          <p:cNvPr id="15" name="Rectangle 14">
            <a:extLst>
              <a:ext uri="{FF2B5EF4-FFF2-40B4-BE49-F238E27FC236}">
                <a16:creationId xmlns:a16="http://schemas.microsoft.com/office/drawing/2014/main" id="{3CECF6EB-301E-DC49-B5FE-1636BC4AA402}"/>
              </a:ext>
            </a:extLst>
          </p:cNvPr>
          <p:cNvSpPr/>
          <p:nvPr/>
        </p:nvSpPr>
        <p:spPr>
          <a:xfrm>
            <a:off x="7865912" y="5914102"/>
            <a:ext cx="1297172" cy="92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5429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83">
            <a:extLst>
              <a:ext uri="{FF2B5EF4-FFF2-40B4-BE49-F238E27FC236}">
                <a16:creationId xmlns:a16="http://schemas.microsoft.com/office/drawing/2014/main" id="{CFA85498-197C-6849-9DFA-CF4DF3C2E86C}"/>
              </a:ext>
            </a:extLst>
          </p:cNvPr>
          <p:cNvSpPr/>
          <p:nvPr/>
        </p:nvSpPr>
        <p:spPr>
          <a:xfrm>
            <a:off x="0" y="0"/>
            <a:ext cx="12192000" cy="6858000"/>
          </a:xfrm>
          <a:prstGeom prst="rect">
            <a:avLst/>
          </a:prstGeom>
          <a:solidFill>
            <a:srgbClr val="BBFF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ounded Rectangle 92">
            <a:extLst>
              <a:ext uri="{FF2B5EF4-FFF2-40B4-BE49-F238E27FC236}">
                <a16:creationId xmlns:a16="http://schemas.microsoft.com/office/drawing/2014/main" id="{5F3F6C9A-FD3E-9342-9E74-7895F0D6E04E}"/>
              </a:ext>
            </a:extLst>
          </p:cNvPr>
          <p:cNvSpPr/>
          <p:nvPr/>
        </p:nvSpPr>
        <p:spPr>
          <a:xfrm>
            <a:off x="4249190" y="1906081"/>
            <a:ext cx="3773864" cy="2817571"/>
          </a:xfrm>
          <a:prstGeom prst="roundRect">
            <a:avLst>
              <a:gd name="adj" fmla="val 75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0" name="Table 49">
            <a:extLst>
              <a:ext uri="{FF2B5EF4-FFF2-40B4-BE49-F238E27FC236}">
                <a16:creationId xmlns:a16="http://schemas.microsoft.com/office/drawing/2014/main" id="{B6256379-2275-EE4D-9DF4-9888955B62BB}"/>
              </a:ext>
            </a:extLst>
          </p:cNvPr>
          <p:cNvGraphicFramePr>
            <a:graphicFrameLocks noGrp="1"/>
          </p:cNvGraphicFramePr>
          <p:nvPr/>
        </p:nvGraphicFramePr>
        <p:xfrm>
          <a:off x="4384828" y="1998423"/>
          <a:ext cx="3470436" cy="2540498"/>
        </p:xfrm>
        <a:graphic>
          <a:graphicData uri="http://schemas.openxmlformats.org/drawingml/2006/table">
            <a:tbl>
              <a:tblPr firstRow="1" bandRow="1">
                <a:effectLst/>
                <a:tableStyleId>{5940675A-B579-460E-94D1-54222C63F5DA}</a:tableStyleId>
              </a:tblPr>
              <a:tblGrid>
                <a:gridCol w="1755098">
                  <a:extLst>
                    <a:ext uri="{9D8B030D-6E8A-4147-A177-3AD203B41FA5}">
                      <a16:colId xmlns:a16="http://schemas.microsoft.com/office/drawing/2014/main" val="20000"/>
                    </a:ext>
                  </a:extLst>
                </a:gridCol>
                <a:gridCol w="863177">
                  <a:extLst>
                    <a:ext uri="{9D8B030D-6E8A-4147-A177-3AD203B41FA5}">
                      <a16:colId xmlns:a16="http://schemas.microsoft.com/office/drawing/2014/main" val="20001"/>
                    </a:ext>
                  </a:extLst>
                </a:gridCol>
                <a:gridCol w="852161">
                  <a:extLst>
                    <a:ext uri="{9D8B030D-6E8A-4147-A177-3AD203B41FA5}">
                      <a16:colId xmlns:a16="http://schemas.microsoft.com/office/drawing/2014/main" val="20002"/>
                    </a:ext>
                  </a:extLst>
                </a:gridCol>
              </a:tblGrid>
              <a:tr h="341644">
                <a:tc>
                  <a:txBody>
                    <a:bodyPr/>
                    <a:lstStyle/>
                    <a:p>
                      <a:pPr algn="l"/>
                      <a:r>
                        <a:rPr lang="en-US" sz="1200" b="1" i="0" u="none">
                          <a:solidFill>
                            <a:srgbClr val="192B36"/>
                          </a:solidFill>
                          <a:latin typeface="Calibri" panose="020F0502020204030204" pitchFamily="34" charset="0"/>
                          <a:ea typeface="Open Sans Light" charset="0"/>
                          <a:cs typeface="Calibri" panose="020F0502020204030204" pitchFamily="34" charset="0"/>
                        </a:rPr>
                        <a:t>FEATURE</a:t>
                      </a:r>
                      <a:r>
                        <a:rPr lang="en-US" sz="1200" b="1" i="0" u="none" baseline="0">
                          <a:solidFill>
                            <a:srgbClr val="192B36"/>
                          </a:solidFill>
                          <a:latin typeface="Calibri" panose="020F0502020204030204" pitchFamily="34" charset="0"/>
                          <a:ea typeface="Open Sans Light" charset="0"/>
                          <a:cs typeface="Calibri" panose="020F0502020204030204" pitchFamily="34" charset="0"/>
                        </a:rPr>
                        <a:t> </a:t>
                      </a:r>
                      <a:r>
                        <a:rPr lang="en-US" sz="1200" b="1" i="0" u="none">
                          <a:solidFill>
                            <a:srgbClr val="192B36"/>
                          </a:solidFill>
                          <a:latin typeface="Calibri" panose="020F0502020204030204" pitchFamily="34" charset="0"/>
                          <a:ea typeface="Open Sans Light" charset="0"/>
                          <a:cs typeface="Calibri" panose="020F0502020204030204" pitchFamily="34" charset="0"/>
                        </a:rPr>
                        <a:t>COMPARISON</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800" b="1" i="0">
                          <a:solidFill>
                            <a:srgbClr val="192B36"/>
                          </a:solidFill>
                          <a:latin typeface="Calibri" panose="020F0502020204030204" pitchFamily="34" charset="0"/>
                          <a:ea typeface="Open Sans Light" charset="0"/>
                          <a:cs typeface="Calibri" panose="020F0502020204030204" pitchFamily="34" charset="0"/>
                        </a:rPr>
                        <a:t>OWN </a:t>
                      </a:r>
                      <a:endParaRPr lang="en-US" sz="800" b="1" i="0">
                        <a:solidFill>
                          <a:srgbClr val="192B36"/>
                        </a:solidFill>
                        <a:latin typeface="Calibri" panose="020F0502020204030204" pitchFamily="34" charset="0"/>
                        <a:cs typeface="Calibri" panose="020F05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800" b="1" i="0">
                          <a:solidFill>
                            <a:srgbClr val="192B36"/>
                          </a:solidFill>
                          <a:latin typeface="Calibri" panose="020F0502020204030204" pitchFamily="34" charset="0"/>
                          <a:ea typeface="Open Sans Light" charset="0"/>
                          <a:cs typeface="Calibri" panose="020F0502020204030204" pitchFamily="34" charset="0"/>
                        </a:rPr>
                        <a:t>COMPETITOR 1</a:t>
                      </a: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314122">
                <a:tc>
                  <a:txBody>
                    <a:bodyPr/>
                    <a:lstStyle/>
                    <a:p>
                      <a:pPr algn="l"/>
                      <a:r>
                        <a:rPr lang="mr-IN" sz="800" b="0" i="0">
                          <a:solidFill>
                            <a:schemeClr val="bg2">
                              <a:lumMod val="25000"/>
                            </a:schemeClr>
                          </a:solidFill>
                          <a:latin typeface="Calibri Light" panose="020F0302020204030204" pitchFamily="34" charset="0"/>
                          <a:ea typeface="Open Sans Light" charset="0"/>
                          <a:cs typeface="Open Sans Light" charset="0"/>
                        </a:rPr>
                        <a:t>PRODUCT/OFFERING 1</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2</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3175"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3</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4</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5</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6</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7</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
        <p:nvSpPr>
          <p:cNvPr id="46" name="Rounded Rectangle 45">
            <a:extLst>
              <a:ext uri="{FF2B5EF4-FFF2-40B4-BE49-F238E27FC236}">
                <a16:creationId xmlns:a16="http://schemas.microsoft.com/office/drawing/2014/main" id="{1D2E8B2F-0F4B-B540-8325-8D070E0B0EE0}"/>
              </a:ext>
            </a:extLst>
          </p:cNvPr>
          <p:cNvSpPr/>
          <p:nvPr/>
        </p:nvSpPr>
        <p:spPr>
          <a:xfrm>
            <a:off x="264720" y="420508"/>
            <a:ext cx="689204" cy="689204"/>
          </a:xfrm>
          <a:prstGeom prst="roundRect">
            <a:avLst>
              <a:gd name="adj" fmla="val 16952"/>
            </a:avLst>
          </a:prstGeom>
          <a:solidFill>
            <a:srgbClr val="45E0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ounded Rectangle 94">
            <a:extLst>
              <a:ext uri="{FF2B5EF4-FFF2-40B4-BE49-F238E27FC236}">
                <a16:creationId xmlns:a16="http://schemas.microsoft.com/office/drawing/2014/main" id="{86F702BD-32A5-074B-99EC-765DB5738DE8}"/>
              </a:ext>
            </a:extLst>
          </p:cNvPr>
          <p:cNvSpPr/>
          <p:nvPr/>
        </p:nvSpPr>
        <p:spPr>
          <a:xfrm>
            <a:off x="8258276" y="2500778"/>
            <a:ext cx="3395931" cy="2068514"/>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ounded Rectangle 95">
            <a:extLst>
              <a:ext uri="{FF2B5EF4-FFF2-40B4-BE49-F238E27FC236}">
                <a16:creationId xmlns:a16="http://schemas.microsoft.com/office/drawing/2014/main" id="{3743824F-7AE6-A842-B216-F43C04C7C31C}"/>
              </a:ext>
            </a:extLst>
          </p:cNvPr>
          <p:cNvSpPr/>
          <p:nvPr/>
        </p:nvSpPr>
        <p:spPr>
          <a:xfrm>
            <a:off x="8258276" y="4826411"/>
            <a:ext cx="3395931" cy="1727092"/>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ounded Rectangle 87">
            <a:extLst>
              <a:ext uri="{FF2B5EF4-FFF2-40B4-BE49-F238E27FC236}">
                <a16:creationId xmlns:a16="http://schemas.microsoft.com/office/drawing/2014/main" id="{C085BFF4-C227-CB41-B293-18A6EC37159E}"/>
              </a:ext>
            </a:extLst>
          </p:cNvPr>
          <p:cNvSpPr/>
          <p:nvPr/>
        </p:nvSpPr>
        <p:spPr>
          <a:xfrm>
            <a:off x="8258276" y="285770"/>
            <a:ext cx="3395931" cy="2002939"/>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ounded Rectangle 93">
            <a:extLst>
              <a:ext uri="{FF2B5EF4-FFF2-40B4-BE49-F238E27FC236}">
                <a16:creationId xmlns:a16="http://schemas.microsoft.com/office/drawing/2014/main" id="{B7C8881B-742D-6848-8D80-7B4CB244D7A1}"/>
              </a:ext>
            </a:extLst>
          </p:cNvPr>
          <p:cNvSpPr/>
          <p:nvPr/>
        </p:nvSpPr>
        <p:spPr>
          <a:xfrm>
            <a:off x="4267129" y="4963876"/>
            <a:ext cx="3737988" cy="1589627"/>
          </a:xfrm>
          <a:prstGeom prst="roundRect">
            <a:avLst>
              <a:gd name="adj" fmla="val 112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ounded Rectangle 88">
            <a:extLst>
              <a:ext uri="{FF2B5EF4-FFF2-40B4-BE49-F238E27FC236}">
                <a16:creationId xmlns:a16="http://schemas.microsoft.com/office/drawing/2014/main" id="{596F604F-8696-DA4A-B6C1-451233BC78AF}"/>
              </a:ext>
            </a:extLst>
          </p:cNvPr>
          <p:cNvSpPr/>
          <p:nvPr/>
        </p:nvSpPr>
        <p:spPr>
          <a:xfrm>
            <a:off x="553745" y="3735932"/>
            <a:ext cx="3460223" cy="2817571"/>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ounded Rectangle 82">
            <a:extLst>
              <a:ext uri="{FF2B5EF4-FFF2-40B4-BE49-F238E27FC236}">
                <a16:creationId xmlns:a16="http://schemas.microsoft.com/office/drawing/2014/main" id="{93EC4D27-B4A9-974F-B0D5-517480621406}"/>
              </a:ext>
            </a:extLst>
          </p:cNvPr>
          <p:cNvSpPr/>
          <p:nvPr/>
        </p:nvSpPr>
        <p:spPr>
          <a:xfrm>
            <a:off x="553745" y="285769"/>
            <a:ext cx="3460223" cy="3205520"/>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ounded Rectangle 86">
            <a:extLst>
              <a:ext uri="{FF2B5EF4-FFF2-40B4-BE49-F238E27FC236}">
                <a16:creationId xmlns:a16="http://schemas.microsoft.com/office/drawing/2014/main" id="{A7585D7A-3DB2-9745-B16E-A987BFA51363}"/>
              </a:ext>
            </a:extLst>
          </p:cNvPr>
          <p:cNvSpPr/>
          <p:nvPr/>
        </p:nvSpPr>
        <p:spPr>
          <a:xfrm>
            <a:off x="4266129" y="285770"/>
            <a:ext cx="3738988" cy="1379287"/>
          </a:xfrm>
          <a:prstGeom prst="roundRect">
            <a:avLst>
              <a:gd name="adj" fmla="val 112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70B86A52-8703-BD42-8383-704A930A68EC}"/>
              </a:ext>
            </a:extLst>
          </p:cNvPr>
          <p:cNvSpPr txBox="1"/>
          <p:nvPr/>
        </p:nvSpPr>
        <p:spPr>
          <a:xfrm>
            <a:off x="1675501" y="569740"/>
            <a:ext cx="1441646" cy="369332"/>
          </a:xfrm>
          <a:prstGeom prst="rect">
            <a:avLst/>
          </a:prstGeom>
          <a:noFill/>
        </p:spPr>
        <p:txBody>
          <a:bodyPr wrap="square" rtlCol="0">
            <a:spAutoFit/>
          </a:bodyPr>
          <a:lstStyle/>
          <a:p>
            <a:r>
              <a:rPr lang="en-US" b="1">
                <a:solidFill>
                  <a:srgbClr val="192B36"/>
                </a:solidFill>
                <a:latin typeface="Calibri" panose="020F0502020204030204" pitchFamily="34" charset="0"/>
                <a:ea typeface="Open Sans" charset="0"/>
                <a:cs typeface="Calibri" panose="020F0502020204030204" pitchFamily="34" charset="0"/>
              </a:rPr>
              <a:t>Company 4</a:t>
            </a:r>
          </a:p>
        </p:txBody>
      </p:sp>
      <p:sp>
        <p:nvSpPr>
          <p:cNvPr id="29" name="TextBox 28">
            <a:extLst>
              <a:ext uri="{FF2B5EF4-FFF2-40B4-BE49-F238E27FC236}">
                <a16:creationId xmlns:a16="http://schemas.microsoft.com/office/drawing/2014/main" id="{C9E2B717-FD2D-2C4E-9155-10A8E9799751}"/>
              </a:ext>
            </a:extLst>
          </p:cNvPr>
          <p:cNvSpPr txBox="1"/>
          <p:nvPr/>
        </p:nvSpPr>
        <p:spPr>
          <a:xfrm>
            <a:off x="741735" y="1295491"/>
            <a:ext cx="1541122" cy="276999"/>
          </a:xfrm>
          <a:prstGeom prst="rect">
            <a:avLst/>
          </a:prstGeom>
          <a:noFill/>
        </p:spPr>
        <p:txBody>
          <a:bodyPr wrap="square" rtlCol="0">
            <a:spAutoFit/>
          </a:bodyPr>
          <a:lstStyle/>
          <a:p>
            <a:r>
              <a:rPr lang="en-US" sz="1200" b="1">
                <a:solidFill>
                  <a:srgbClr val="192B36"/>
                </a:solidFill>
                <a:latin typeface="Calibri" panose="020F0502020204030204" pitchFamily="34" charset="0"/>
                <a:ea typeface="Open Sans Light" charset="0"/>
                <a:cs typeface="Calibri" panose="020F0502020204030204" pitchFamily="34" charset="0"/>
              </a:rPr>
              <a:t>DESCRIPTION</a:t>
            </a:r>
          </a:p>
        </p:txBody>
      </p:sp>
      <p:sp>
        <p:nvSpPr>
          <p:cNvPr id="32" name="TextBox 31">
            <a:extLst>
              <a:ext uri="{FF2B5EF4-FFF2-40B4-BE49-F238E27FC236}">
                <a16:creationId xmlns:a16="http://schemas.microsoft.com/office/drawing/2014/main" id="{ADC4709B-7FCF-9B43-A2C2-6428990CCC53}"/>
              </a:ext>
            </a:extLst>
          </p:cNvPr>
          <p:cNvSpPr txBox="1"/>
          <p:nvPr/>
        </p:nvSpPr>
        <p:spPr>
          <a:xfrm>
            <a:off x="751741" y="1696806"/>
            <a:ext cx="3095294" cy="1477328"/>
          </a:xfrm>
          <a:prstGeom prst="rect">
            <a:avLst/>
          </a:prstGeom>
          <a:noFill/>
        </p:spPr>
        <p:txBody>
          <a:bodyPr wrap="square" rtlCol="0">
            <a:spAutoFit/>
          </a:bodyPr>
          <a:lstStyle/>
          <a:p>
            <a:r>
              <a:rPr lang="en-US" sz="900" i="1">
                <a:latin typeface="+mj-lt"/>
                <a:ea typeface="Open Sans Light" charset="0"/>
                <a:cs typeface="Open Sans Light" charset="0"/>
              </a:rPr>
              <a:t>Write a brief description of each competitor.</a:t>
            </a:r>
          </a:p>
          <a:p>
            <a:endParaRPr lang="en-US" sz="900" i="1">
              <a:latin typeface="+mj-lt"/>
              <a:ea typeface="Open Sans Light" charset="0"/>
              <a:cs typeface="Open Sans Light" charset="0"/>
            </a:endParaRPr>
          </a:p>
          <a:p>
            <a:r>
              <a:rPr lang="en-US" sz="900" i="1">
                <a:latin typeface="+mj-lt"/>
                <a:ea typeface="Open Sans Light" charset="0"/>
                <a:cs typeface="Open Sans Light" charset="0"/>
              </a:rPr>
              <a:t>This description can be in your own words or take the messaging directly from your competitor's website.</a:t>
            </a:r>
          </a:p>
          <a:p>
            <a:endParaRPr lang="en-US" sz="900">
              <a:latin typeface="+mj-lt"/>
              <a:ea typeface="Open Sans Light" charset="0"/>
              <a:cs typeface="Open Sans Light" charset="0"/>
            </a:endParaRPr>
          </a:p>
          <a:p>
            <a:r>
              <a:rPr lang="en-US" sz="900" b="1">
                <a:solidFill>
                  <a:srgbClr val="45E0A8"/>
                </a:solidFill>
                <a:latin typeface="+mj-lt"/>
                <a:ea typeface="Open Sans" charset="0"/>
                <a:cs typeface="Open Sans" charset="0"/>
              </a:rPr>
              <a:t>›</a:t>
            </a:r>
            <a:r>
              <a:rPr lang="en-US" sz="900">
                <a:latin typeface="+mj-lt"/>
                <a:ea typeface="Open Sans Light" charset="0"/>
                <a:cs typeface="Open Sans Light" charset="0"/>
              </a:rPr>
              <a:t>  Founded </a:t>
            </a:r>
          </a:p>
          <a:p>
            <a:r>
              <a:rPr lang="en-US" sz="900" b="1">
                <a:solidFill>
                  <a:srgbClr val="45E0A8"/>
                </a:solidFill>
                <a:latin typeface="+mj-lt"/>
                <a:ea typeface="Open Sans" charset="0"/>
                <a:cs typeface="Open Sans" charset="0"/>
              </a:rPr>
              <a:t>› </a:t>
            </a:r>
            <a:r>
              <a:rPr lang="en-US" sz="900">
                <a:latin typeface="+mj-lt"/>
                <a:ea typeface="Open Sans Light" charset="0"/>
                <a:cs typeface="Open Sans Light" charset="0"/>
              </a:rPr>
              <a:t> Located </a:t>
            </a:r>
          </a:p>
          <a:p>
            <a:r>
              <a:rPr lang="en-US" sz="900" b="1">
                <a:solidFill>
                  <a:srgbClr val="45E0A8"/>
                </a:solidFill>
                <a:latin typeface="+mj-lt"/>
                <a:ea typeface="Open Sans" charset="0"/>
                <a:cs typeface="Open Sans" charset="0"/>
              </a:rPr>
              <a:t>› </a:t>
            </a:r>
            <a:r>
              <a:rPr lang="en-US" sz="900">
                <a:latin typeface="+mj-lt"/>
                <a:ea typeface="Open Sans Light" charset="0"/>
                <a:cs typeface="Open Sans Light" charset="0"/>
              </a:rPr>
              <a:t> Funding</a:t>
            </a:r>
          </a:p>
          <a:p>
            <a:r>
              <a:rPr lang="en-US" sz="900" b="1">
                <a:solidFill>
                  <a:srgbClr val="45E0A8"/>
                </a:solidFill>
                <a:latin typeface="+mj-lt"/>
                <a:ea typeface="Open Sans" charset="0"/>
                <a:cs typeface="Open Sans" charset="0"/>
              </a:rPr>
              <a:t>› </a:t>
            </a:r>
            <a:r>
              <a:rPr lang="en-US" sz="900">
                <a:latin typeface="+mj-lt"/>
                <a:ea typeface="Open Sans Light" charset="0"/>
                <a:cs typeface="Open Sans Light" charset="0"/>
              </a:rPr>
              <a:t> Key Traits</a:t>
            </a:r>
          </a:p>
          <a:p>
            <a:r>
              <a:rPr lang="en-US" sz="900" b="1">
                <a:solidFill>
                  <a:srgbClr val="45E0A8"/>
                </a:solidFill>
                <a:latin typeface="+mj-lt"/>
                <a:ea typeface="Open Sans" charset="0"/>
                <a:cs typeface="Open Sans" charset="0"/>
              </a:rPr>
              <a:t>› </a:t>
            </a:r>
            <a:r>
              <a:rPr lang="en-US" sz="900">
                <a:solidFill>
                  <a:srgbClr val="45E0A8"/>
                </a:solidFill>
                <a:latin typeface="+mj-lt"/>
                <a:ea typeface="Open Sans Light" charset="0"/>
                <a:cs typeface="Open Sans Light" charset="0"/>
              </a:rPr>
              <a:t> </a:t>
            </a:r>
            <a:r>
              <a:rPr lang="en-US" sz="900">
                <a:latin typeface="+mj-lt"/>
                <a:ea typeface="Open Sans Light" charset="0"/>
                <a:cs typeface="Open Sans Light" charset="0"/>
              </a:rPr>
              <a:t>N° employees</a:t>
            </a:r>
          </a:p>
        </p:txBody>
      </p:sp>
      <p:sp>
        <p:nvSpPr>
          <p:cNvPr id="34" name="TextBox 33">
            <a:extLst>
              <a:ext uri="{FF2B5EF4-FFF2-40B4-BE49-F238E27FC236}">
                <a16:creationId xmlns:a16="http://schemas.microsoft.com/office/drawing/2014/main" id="{42259206-D77C-944C-BDE2-FF1E565315F4}"/>
              </a:ext>
            </a:extLst>
          </p:cNvPr>
          <p:cNvSpPr txBox="1"/>
          <p:nvPr/>
        </p:nvSpPr>
        <p:spPr>
          <a:xfrm>
            <a:off x="756578" y="3854435"/>
            <a:ext cx="1541122" cy="27979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PRICING</a:t>
            </a:r>
          </a:p>
        </p:txBody>
      </p:sp>
      <p:sp>
        <p:nvSpPr>
          <p:cNvPr id="36" name="TextBox 35">
            <a:extLst>
              <a:ext uri="{FF2B5EF4-FFF2-40B4-BE49-F238E27FC236}">
                <a16:creationId xmlns:a16="http://schemas.microsoft.com/office/drawing/2014/main" id="{28D2EB5D-EE10-3648-A835-FA944D5D74B6}"/>
              </a:ext>
            </a:extLst>
          </p:cNvPr>
          <p:cNvSpPr txBox="1"/>
          <p:nvPr/>
        </p:nvSpPr>
        <p:spPr>
          <a:xfrm>
            <a:off x="753615" y="4445031"/>
            <a:ext cx="3093420" cy="1446550"/>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Describe the competition’s pricing strategy. </a:t>
            </a:r>
          </a:p>
          <a:p>
            <a:endParaRPr lang="en-US" sz="900">
              <a:latin typeface="Calibri Light" panose="020F0302020204030204" pitchFamily="34" charset="0"/>
              <a:ea typeface="Open Sans Light" charset="0"/>
              <a:cs typeface="Calibri Light" panose="020F0302020204030204" pitchFamily="34" charset="0"/>
            </a:endParaRPr>
          </a:p>
          <a:p>
            <a:r>
              <a:rPr lang="en-US" sz="900" i="1">
                <a:latin typeface="Calibri Light" panose="020F0302020204030204" pitchFamily="34" charset="0"/>
                <a:ea typeface="Open Sans Light" charset="0"/>
                <a:cs typeface="Calibri Light" panose="020F0302020204030204" pitchFamily="34" charset="0"/>
              </a:rPr>
              <a:t>Example: </a:t>
            </a:r>
          </a:p>
          <a:p>
            <a:endParaRPr lang="en-US" sz="900" i="1">
              <a:latin typeface="Calibri Light" panose="020F0302020204030204" pitchFamily="34" charset="0"/>
              <a:ea typeface="Open Sans Light" charset="0"/>
              <a:cs typeface="Calibri Light" panose="020F0302020204030204" pitchFamily="34" charset="0"/>
            </a:endParaRPr>
          </a:p>
          <a:p>
            <a:r>
              <a:rPr lang="en-US" sz="900" b="1">
                <a:solidFill>
                  <a:srgbClr val="45E0A8"/>
                </a:solidFill>
                <a:ea typeface="Open Sans" charset="0"/>
                <a:cs typeface="Open Sans" charset="0"/>
              </a:rPr>
              <a:t>›</a:t>
            </a:r>
            <a:r>
              <a:rPr lang="en-US" sz="900">
                <a:ea typeface="Open Sans Light" charset="0"/>
                <a:cs typeface="Open Sans Light" charset="0"/>
              </a:rPr>
              <a:t>  </a:t>
            </a:r>
            <a:r>
              <a:rPr lang="en-US" sz="900" i="1">
                <a:latin typeface="Calibri Light" panose="020F0302020204030204" pitchFamily="34" charset="0"/>
                <a:ea typeface="Open Sans Light" charset="0"/>
                <a:cs typeface="Calibri Light" panose="020F0302020204030204" pitchFamily="34" charset="0"/>
              </a:rPr>
              <a:t>This competitor is the loss leader or premium offering in our industry </a:t>
            </a:r>
          </a:p>
          <a:p>
            <a:r>
              <a:rPr lang="en-US" sz="900" b="1">
                <a:solidFill>
                  <a:srgbClr val="45E0A8"/>
                </a:solidFill>
                <a:ea typeface="Open Sans" charset="0"/>
                <a:cs typeface="Open Sans" charset="0"/>
              </a:rPr>
              <a:t>›</a:t>
            </a:r>
            <a:r>
              <a:rPr lang="en-US" sz="900">
                <a:ea typeface="Open Sans Light" charset="0"/>
                <a:cs typeface="Open Sans Light" charset="0"/>
              </a:rPr>
              <a:t> </a:t>
            </a:r>
            <a:r>
              <a:rPr lang="en-US" sz="900" i="1">
                <a:latin typeface="Calibri Light" panose="020F0302020204030204" pitchFamily="34" charset="0"/>
                <a:ea typeface="Open Sans Light" charset="0"/>
                <a:cs typeface="Calibri Light" panose="020F0302020204030204" pitchFamily="34" charset="0"/>
              </a:rPr>
              <a:t>They have subscription pricing</a:t>
            </a:r>
            <a:br>
              <a:rPr lang="en-US" sz="900" i="1">
                <a:latin typeface="Calibri Light" panose="020F0302020204030204" pitchFamily="34" charset="0"/>
                <a:ea typeface="Open Sans Light" charset="0"/>
                <a:cs typeface="Calibri Light" panose="020F0302020204030204" pitchFamily="34" charset="0"/>
              </a:rPr>
            </a:br>
            <a:endParaRPr lang="en-US" sz="900" i="1">
              <a:latin typeface="Calibri Light" panose="020F0302020204030204" pitchFamily="34" charset="0"/>
              <a:ea typeface="Open Sans Light" charset="0"/>
              <a:cs typeface="Calibri Light" panose="020F0302020204030204" pitchFamily="34" charset="0"/>
            </a:endParaRPr>
          </a:p>
          <a:p>
            <a:endParaRPr lang="en-US" sz="800">
              <a:latin typeface="Calibri Light" panose="020F0302020204030204" pitchFamily="34" charset="0"/>
              <a:ea typeface="Open Sans Light" charset="0"/>
              <a:cs typeface="Calibri Light" panose="020F0302020204030204" pitchFamily="34" charset="0"/>
            </a:endParaRPr>
          </a:p>
          <a:p>
            <a:endParaRPr lang="en-US" sz="800">
              <a:latin typeface="Calibri Light" panose="020F0302020204030204" pitchFamily="34" charset="0"/>
              <a:ea typeface="Open Sans Light" charset="0"/>
              <a:cs typeface="Calibri Light" panose="020F0302020204030204" pitchFamily="34" charset="0"/>
            </a:endParaRPr>
          </a:p>
        </p:txBody>
      </p:sp>
      <p:sp>
        <p:nvSpPr>
          <p:cNvPr id="39" name="TextBox 38">
            <a:extLst>
              <a:ext uri="{FF2B5EF4-FFF2-40B4-BE49-F238E27FC236}">
                <a16:creationId xmlns:a16="http://schemas.microsoft.com/office/drawing/2014/main" id="{7E4AC412-56C3-C643-B064-C1F2BAA059EE}"/>
              </a:ext>
            </a:extLst>
          </p:cNvPr>
          <p:cNvSpPr txBox="1"/>
          <p:nvPr/>
        </p:nvSpPr>
        <p:spPr>
          <a:xfrm>
            <a:off x="4622519" y="394147"/>
            <a:ext cx="2377751"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PRODUCT OVERVIEW</a:t>
            </a:r>
          </a:p>
        </p:txBody>
      </p:sp>
      <p:sp>
        <p:nvSpPr>
          <p:cNvPr id="41" name="TextBox 40">
            <a:extLst>
              <a:ext uri="{FF2B5EF4-FFF2-40B4-BE49-F238E27FC236}">
                <a16:creationId xmlns:a16="http://schemas.microsoft.com/office/drawing/2014/main" id="{CEF3336C-C9E1-E040-BA8A-6530D96A4519}"/>
              </a:ext>
            </a:extLst>
          </p:cNvPr>
          <p:cNvSpPr txBox="1"/>
          <p:nvPr/>
        </p:nvSpPr>
        <p:spPr>
          <a:xfrm>
            <a:off x="4434130" y="889904"/>
            <a:ext cx="3421134" cy="646331"/>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Give your team an idea of the decision-making process your customers go through - Analyze your competitor's product and service offerings in terms of features and value  Make relevant notes &amp; compare the competition’s offering to your own.</a:t>
            </a:r>
          </a:p>
        </p:txBody>
      </p:sp>
      <p:sp>
        <p:nvSpPr>
          <p:cNvPr id="45" name="TextBox 44">
            <a:extLst>
              <a:ext uri="{FF2B5EF4-FFF2-40B4-BE49-F238E27FC236}">
                <a16:creationId xmlns:a16="http://schemas.microsoft.com/office/drawing/2014/main" id="{1C405BF9-1E54-8B43-8F94-B1307E77570F}"/>
              </a:ext>
            </a:extLst>
          </p:cNvPr>
          <p:cNvSpPr txBox="1"/>
          <p:nvPr/>
        </p:nvSpPr>
        <p:spPr>
          <a:xfrm>
            <a:off x="4384828" y="5409224"/>
            <a:ext cx="3470436" cy="1061829"/>
          </a:xfrm>
          <a:prstGeom prst="rect">
            <a:avLst/>
          </a:prstGeom>
          <a:noFill/>
        </p:spPr>
        <p:txBody>
          <a:bodyPr wrap="square" lIns="91440" tIns="45720" rIns="91440" bIns="45720" rtlCol="0" anchor="t">
            <a:spAutoFit/>
          </a:bodyPr>
          <a:lstStyle/>
          <a:p>
            <a:r>
              <a:rPr lang="en-US" sz="900" i="1" dirty="0">
                <a:latin typeface="Calibri Light" panose="020F0302020204030204" pitchFamily="34" charset="0"/>
                <a:ea typeface="Open Sans Light" charset="0"/>
                <a:cs typeface="Calibri Light" panose="020F0302020204030204" pitchFamily="34" charset="0"/>
              </a:rPr>
              <a:t>List the competition’s proprietary offerings.</a:t>
            </a:r>
          </a:p>
          <a:p>
            <a:endParaRPr lang="en-US" sz="900">
              <a:latin typeface="Calibri Light" panose="020F0302020204030204" pitchFamily="34" charset="0"/>
              <a:ea typeface="Open Sans Light" charset="0"/>
              <a:cs typeface="Calibri Light" panose="020F0302020204030204" pitchFamily="34" charset="0"/>
            </a:endParaRPr>
          </a:p>
          <a:p>
            <a:r>
              <a:rPr lang="en-US" sz="900" b="1" dirty="0">
                <a:solidFill>
                  <a:srgbClr val="45E0A8"/>
                </a:solidFill>
                <a:latin typeface="Calibri Light"/>
                <a:ea typeface="Open Sans"/>
                <a:cs typeface="Calibri Light"/>
              </a:rPr>
              <a:t>›</a:t>
            </a:r>
            <a:r>
              <a:rPr lang="en-US" sz="900" b="1" dirty="0">
                <a:solidFill>
                  <a:srgbClr val="45E0A8"/>
                </a:solidFill>
                <a:latin typeface="Calibri Light"/>
                <a:ea typeface="Open Sans Light"/>
                <a:cs typeface="Calibri Light"/>
              </a:rPr>
              <a:t> </a:t>
            </a:r>
            <a:r>
              <a:rPr lang="en-US" sz="900" dirty="0">
                <a:solidFill>
                  <a:srgbClr val="000000"/>
                </a:solidFill>
                <a:latin typeface="Calibri Light"/>
                <a:ea typeface="Open Sans Light"/>
                <a:cs typeface="Calibri Light"/>
              </a:rPr>
              <a:t> </a:t>
            </a:r>
            <a:r>
              <a:rPr lang="en-US" sz="900" dirty="0">
                <a:latin typeface="Calibri Light"/>
                <a:ea typeface="Open Sans Light"/>
                <a:cs typeface="Calibri Light"/>
              </a:rPr>
              <a:t>Proprietary 1</a:t>
            </a:r>
          </a:p>
          <a:p>
            <a:r>
              <a:rPr lang="en-US" sz="900" b="1" dirty="0">
                <a:solidFill>
                  <a:srgbClr val="45E0A8"/>
                </a:solidFill>
                <a:latin typeface="Calibri Light"/>
                <a:ea typeface="Open Sans"/>
                <a:cs typeface="Calibri Light"/>
              </a:rPr>
              <a:t>›</a:t>
            </a:r>
            <a:r>
              <a:rPr lang="en-US" sz="900" b="1" dirty="0">
                <a:solidFill>
                  <a:srgbClr val="45E0A8"/>
                </a:solidFill>
                <a:latin typeface="Calibri Light"/>
                <a:ea typeface="Open Sans Light"/>
                <a:cs typeface="Calibri Light"/>
              </a:rPr>
              <a:t> </a:t>
            </a:r>
            <a:r>
              <a:rPr lang="en-US" sz="900" dirty="0">
                <a:solidFill>
                  <a:srgbClr val="45E0A8"/>
                </a:solidFill>
                <a:latin typeface="Calibri Light"/>
                <a:ea typeface="Open Sans Light"/>
                <a:cs typeface="Calibri Light"/>
              </a:rPr>
              <a:t> </a:t>
            </a:r>
            <a:r>
              <a:rPr lang="en-US" sz="900" dirty="0">
                <a:latin typeface="Calibri Light"/>
                <a:ea typeface="Open Sans Light"/>
                <a:cs typeface="Calibri Light"/>
              </a:rPr>
              <a:t>Proprietary 2</a:t>
            </a:r>
          </a:p>
          <a:p>
            <a:r>
              <a:rPr lang="en-US" sz="900" b="1" dirty="0">
                <a:solidFill>
                  <a:srgbClr val="45E0A8"/>
                </a:solidFill>
                <a:latin typeface="Calibri Light"/>
                <a:ea typeface="Open Sans"/>
                <a:cs typeface="Calibri Light"/>
              </a:rPr>
              <a:t>›</a:t>
            </a:r>
            <a:r>
              <a:rPr lang="en-US" sz="900" dirty="0">
                <a:solidFill>
                  <a:srgbClr val="45E0A8"/>
                </a:solidFill>
                <a:latin typeface="Calibri Light"/>
                <a:ea typeface="Open Sans Light"/>
                <a:cs typeface="Calibri Light"/>
              </a:rPr>
              <a:t> </a:t>
            </a:r>
            <a:r>
              <a:rPr lang="en-US" sz="900" dirty="0">
                <a:latin typeface="Calibri Light"/>
                <a:ea typeface="Open Sans Light"/>
                <a:cs typeface="Calibri Light"/>
              </a:rPr>
              <a:t> Proprietary 3</a:t>
            </a:r>
          </a:p>
          <a:p>
            <a:r>
              <a:rPr lang="en-US" sz="900" b="1" dirty="0">
                <a:solidFill>
                  <a:srgbClr val="45E0A8"/>
                </a:solidFill>
                <a:latin typeface="Calibri Light" panose="020F0302020204030204" pitchFamily="34" charset="0"/>
                <a:ea typeface="Open Sans" charset="0"/>
                <a:cs typeface="Calibri Light" panose="020F0302020204030204" pitchFamily="34" charset="0"/>
              </a:rPr>
              <a:t>›</a:t>
            </a:r>
            <a:r>
              <a:rPr lang="en-US" sz="900" dirty="0">
                <a:latin typeface="Calibri Light" panose="020F0302020204030204" pitchFamily="34" charset="0"/>
                <a:ea typeface="Open Sans Light" charset="0"/>
                <a:cs typeface="Calibri Light" panose="020F0302020204030204" pitchFamily="34" charset="0"/>
              </a:rPr>
              <a:t>  Proprietary 4</a:t>
            </a:r>
          </a:p>
          <a:p>
            <a:r>
              <a:rPr lang="en-US" sz="900" b="1" dirty="0">
                <a:solidFill>
                  <a:srgbClr val="45E0A8"/>
                </a:solidFill>
                <a:latin typeface="Calibri Light"/>
                <a:ea typeface="Open Sans"/>
                <a:cs typeface="Calibri Light"/>
              </a:rPr>
              <a:t>›</a:t>
            </a:r>
            <a:r>
              <a:rPr lang="en-US" sz="900" dirty="0">
                <a:latin typeface="Calibri Light"/>
                <a:ea typeface="Open Sans Light"/>
                <a:cs typeface="Calibri Light"/>
              </a:rPr>
              <a:t>  Proprietary 5</a:t>
            </a:r>
          </a:p>
        </p:txBody>
      </p:sp>
      <p:sp>
        <p:nvSpPr>
          <p:cNvPr id="54" name="TextBox 53">
            <a:extLst>
              <a:ext uri="{FF2B5EF4-FFF2-40B4-BE49-F238E27FC236}">
                <a16:creationId xmlns:a16="http://schemas.microsoft.com/office/drawing/2014/main" id="{910B9516-C871-8743-A393-CFAA7F56F5FF}"/>
              </a:ext>
            </a:extLst>
          </p:cNvPr>
          <p:cNvSpPr txBox="1"/>
          <p:nvPr/>
        </p:nvSpPr>
        <p:spPr>
          <a:xfrm>
            <a:off x="8354940" y="2591335"/>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WHY WE LOSE</a:t>
            </a:r>
          </a:p>
        </p:txBody>
      </p:sp>
      <p:sp>
        <p:nvSpPr>
          <p:cNvPr id="59" name="TextBox 58">
            <a:extLst>
              <a:ext uri="{FF2B5EF4-FFF2-40B4-BE49-F238E27FC236}">
                <a16:creationId xmlns:a16="http://schemas.microsoft.com/office/drawing/2014/main" id="{9A6CDA55-D62A-924D-9E41-7C36B070779E}"/>
              </a:ext>
            </a:extLst>
          </p:cNvPr>
          <p:cNvSpPr txBox="1"/>
          <p:nvPr/>
        </p:nvSpPr>
        <p:spPr>
          <a:xfrm>
            <a:off x="8347224" y="2972355"/>
            <a:ext cx="3103041" cy="1615827"/>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A list of specific reasons why you lose to a specific competitor. Provide guidance on how to steer the conversation away from a loss with counterpoints. </a:t>
            </a:r>
          </a:p>
          <a:p>
            <a:endParaRPr lang="en-US" sz="900" i="1">
              <a:latin typeface="Calibri Light" panose="020F0302020204030204" pitchFamily="34" charset="0"/>
              <a:ea typeface="Open Sans Light" charset="0"/>
              <a:cs typeface="Calibri Light" panose="020F0302020204030204" pitchFamily="34" charset="0"/>
            </a:endParaRPr>
          </a:p>
          <a:p>
            <a:r>
              <a:rPr lang="en-US" sz="900" i="1">
                <a:latin typeface="Calibri Light" panose="020F0302020204030204" pitchFamily="34" charset="0"/>
                <a:ea typeface="Open Sans Light" charset="0"/>
                <a:cs typeface="Calibri Light" panose="020F0302020204030204" pitchFamily="34" charset="0"/>
              </a:rPr>
              <a:t>Example: </a:t>
            </a:r>
          </a:p>
          <a:p>
            <a:endParaRPr lang="en-US" sz="900">
              <a:latin typeface="Calibri Light" panose="020F0302020204030204" pitchFamily="34" charset="0"/>
              <a:ea typeface="Open Sans Light" charset="0"/>
              <a:cs typeface="Calibri Light" panose="020F0302020204030204" pitchFamily="34" charset="0"/>
            </a:endParaRPr>
          </a:p>
          <a:p>
            <a:r>
              <a:rPr lang="en-US" sz="900">
                <a:solidFill>
                  <a:srgbClr val="45E0A8"/>
                </a:solidFill>
                <a:ea typeface="Open Sans" charset="0"/>
                <a:cs typeface="Open Sans" charset="0"/>
              </a:rPr>
              <a:t>›</a:t>
            </a:r>
            <a:r>
              <a:rPr lang="en-US" sz="900">
                <a:ea typeface="Open Sans Light" charset="0"/>
                <a:cs typeface="Open Sans Light" charset="0"/>
              </a:rPr>
              <a:t>  </a:t>
            </a:r>
            <a:r>
              <a:rPr lang="en-US" sz="900">
                <a:latin typeface="Calibri Light" panose="020F0302020204030204" pitchFamily="34" charset="0"/>
                <a:ea typeface="Open Sans Light" charset="0"/>
                <a:cs typeface="Calibri Light" panose="020F0302020204030204" pitchFamily="34" charset="0"/>
              </a:rPr>
              <a:t>They have a completely free version (but features are limited and most people find they need to upgrade)</a:t>
            </a:r>
          </a:p>
          <a:p>
            <a:r>
              <a:rPr lang="en-US" sz="900" b="1">
                <a:solidFill>
                  <a:srgbClr val="45E0A8"/>
                </a:solidFill>
                <a:ea typeface="Open Sans" charset="0"/>
                <a:cs typeface="Open Sans" charset="0"/>
              </a:rPr>
              <a:t>› </a:t>
            </a:r>
            <a:r>
              <a:rPr lang="en-US" sz="900">
                <a:ea typeface="Open Sans Light" charset="0"/>
                <a:cs typeface="Open Sans Light" charset="0"/>
              </a:rPr>
              <a:t> </a:t>
            </a:r>
            <a:r>
              <a:rPr lang="en-US" sz="900">
                <a:latin typeface="Calibri Light" panose="020F0302020204030204" pitchFamily="34" charset="0"/>
                <a:ea typeface="Open Sans Light" charset="0"/>
                <a:cs typeface="Calibri Light" panose="020F0302020204030204" pitchFamily="34" charset="0"/>
              </a:rPr>
              <a:t>They have excellent resources and support (some users say their UX is complicated, so they require more support)</a:t>
            </a:r>
          </a:p>
          <a:p>
            <a:endParaRPr lang="en-US" sz="900">
              <a:latin typeface="Calibri Light" panose="020F0302020204030204" pitchFamily="34" charset="0"/>
              <a:ea typeface="Open Sans Light" charset="0"/>
              <a:cs typeface="Calibri Light" panose="020F0302020204030204" pitchFamily="34" charset="0"/>
            </a:endParaRPr>
          </a:p>
        </p:txBody>
      </p:sp>
      <p:sp>
        <p:nvSpPr>
          <p:cNvPr id="62" name="TextBox 61">
            <a:extLst>
              <a:ext uri="{FF2B5EF4-FFF2-40B4-BE49-F238E27FC236}">
                <a16:creationId xmlns:a16="http://schemas.microsoft.com/office/drawing/2014/main" id="{0F9C2E6D-B3B9-BC42-9197-4ABFBEA76FB5}"/>
              </a:ext>
            </a:extLst>
          </p:cNvPr>
          <p:cNvSpPr txBox="1"/>
          <p:nvPr/>
        </p:nvSpPr>
        <p:spPr>
          <a:xfrm>
            <a:off x="8354940" y="4897218"/>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WEAKNESSES</a:t>
            </a:r>
          </a:p>
        </p:txBody>
      </p:sp>
      <p:sp>
        <p:nvSpPr>
          <p:cNvPr id="64" name="TextBox 63">
            <a:extLst>
              <a:ext uri="{FF2B5EF4-FFF2-40B4-BE49-F238E27FC236}">
                <a16:creationId xmlns:a16="http://schemas.microsoft.com/office/drawing/2014/main" id="{4AE2F431-02AF-5444-B90E-61FAD7D54640}"/>
              </a:ext>
            </a:extLst>
          </p:cNvPr>
          <p:cNvSpPr txBox="1"/>
          <p:nvPr/>
        </p:nvSpPr>
        <p:spPr>
          <a:xfrm>
            <a:off x="8292948" y="5363954"/>
            <a:ext cx="3145437" cy="923330"/>
          </a:xfrm>
          <a:prstGeom prst="rect">
            <a:avLst/>
          </a:prstGeom>
          <a:noFill/>
        </p:spPr>
        <p:txBody>
          <a:bodyPr wrap="square" lIns="91440" tIns="45720" rIns="91440" bIns="45720" rtlCol="0" anchor="t">
            <a:spAutoFit/>
          </a:bodyPr>
          <a:lstStyle/>
          <a:p>
            <a:r>
              <a:rPr lang="en-US" sz="900" i="1" dirty="0">
                <a:latin typeface="Calibri Light"/>
                <a:ea typeface="Open Sans Light"/>
                <a:cs typeface="Calibri Light"/>
              </a:rPr>
              <a:t>Develop a list of weaknesses.</a:t>
            </a:r>
          </a:p>
          <a:p>
            <a:r>
              <a:rPr lang="en-US" sz="900" i="1" dirty="0">
                <a:latin typeface="Calibri Light"/>
                <a:ea typeface="Open Sans Light"/>
                <a:cs typeface="Calibri Light"/>
              </a:rPr>
              <a:t>  </a:t>
            </a:r>
            <a:endParaRPr lang="en-US" sz="900" i="1" dirty="0">
              <a:latin typeface="Calibri Light" panose="020F0302020204030204" pitchFamily="34" charset="0"/>
              <a:ea typeface="Open Sans Light" charset="0"/>
              <a:cs typeface="Calibri Light" panose="020F0302020204030204" pitchFamily="34" charset="0"/>
            </a:endParaRPr>
          </a:p>
          <a:p>
            <a:r>
              <a:rPr lang="en-US" sz="900" b="1" dirty="0">
                <a:solidFill>
                  <a:srgbClr val="45E0A8"/>
                </a:solidFill>
                <a:latin typeface="Calibri Light"/>
                <a:ea typeface="Open Sans"/>
                <a:cs typeface="Calibri Light"/>
              </a:rPr>
              <a:t>›</a:t>
            </a:r>
            <a:r>
              <a:rPr lang="en-US" sz="900" b="1" dirty="0">
                <a:latin typeface="Calibri Light"/>
                <a:ea typeface="Open Sans Light"/>
                <a:cs typeface="Calibri Light"/>
              </a:rPr>
              <a:t> </a:t>
            </a:r>
            <a:r>
              <a:rPr lang="en-US" sz="900" i="1" dirty="0">
                <a:latin typeface="Calibri Light"/>
                <a:ea typeface="Open Sans Light"/>
                <a:cs typeface="Calibri Light"/>
              </a:rPr>
              <a:t> </a:t>
            </a:r>
            <a:r>
              <a:rPr lang="en-US" sz="900" dirty="0">
                <a:latin typeface="Calibri Light"/>
                <a:ea typeface="Open Sans Light"/>
                <a:cs typeface="Calibri Light"/>
              </a:rPr>
              <a:t>Slow - takes up to 30 mins just to process a file</a:t>
            </a:r>
          </a:p>
          <a:p>
            <a:r>
              <a:rPr lang="en-US" sz="900" b="1" dirty="0">
                <a:solidFill>
                  <a:srgbClr val="45E0A8"/>
                </a:solidFill>
                <a:latin typeface="Calibri Light"/>
                <a:ea typeface="Open Sans"/>
                <a:cs typeface="Calibri Light"/>
              </a:rPr>
              <a:t>›</a:t>
            </a:r>
            <a:r>
              <a:rPr lang="en-US" sz="900" dirty="0">
                <a:solidFill>
                  <a:srgbClr val="45E0A8"/>
                </a:solidFill>
                <a:latin typeface="Calibri Light"/>
                <a:ea typeface="Open Sans Light"/>
                <a:cs typeface="Calibri Light"/>
              </a:rPr>
              <a:t> </a:t>
            </a:r>
            <a:r>
              <a:rPr lang="en-US" sz="900" dirty="0">
                <a:solidFill>
                  <a:srgbClr val="000000"/>
                </a:solidFill>
                <a:latin typeface="Calibri Light"/>
                <a:ea typeface="Open Sans Light"/>
                <a:cs typeface="Calibri Light"/>
              </a:rPr>
              <a:t> </a:t>
            </a:r>
            <a:r>
              <a:rPr lang="en-US" sz="900" dirty="0">
                <a:latin typeface="Calibri Light"/>
                <a:ea typeface="Open Sans Light"/>
                <a:cs typeface="Calibri Light"/>
              </a:rPr>
              <a:t>No custom layout options - leaves excess white     </a:t>
            </a:r>
            <a:endParaRPr lang="en-US" sz="900">
              <a:latin typeface="Calibri Light" panose="020F0302020204030204" pitchFamily="34" charset="0"/>
              <a:ea typeface="Open Sans Light" charset="0"/>
              <a:cs typeface="Calibri Light" panose="020F0302020204030204" pitchFamily="34" charset="0"/>
            </a:endParaRPr>
          </a:p>
          <a:p>
            <a:r>
              <a:rPr lang="en-US" sz="900" dirty="0">
                <a:latin typeface="Calibri Light"/>
                <a:ea typeface="Open Sans Light"/>
                <a:cs typeface="Calibri Light"/>
              </a:rPr>
              <a:t>   space and wasted paper</a:t>
            </a:r>
          </a:p>
          <a:p>
            <a:r>
              <a:rPr lang="en-US" sz="900" b="1" dirty="0">
                <a:solidFill>
                  <a:srgbClr val="45E0A8"/>
                </a:solidFill>
                <a:latin typeface="Calibri Light"/>
                <a:ea typeface="Open Sans"/>
                <a:cs typeface="Calibri Light"/>
              </a:rPr>
              <a:t>›</a:t>
            </a:r>
            <a:r>
              <a:rPr lang="en-US" sz="900" b="1" dirty="0">
                <a:latin typeface="Calibri Light"/>
                <a:ea typeface="Open Sans Light"/>
                <a:cs typeface="Calibri Light"/>
              </a:rPr>
              <a:t> </a:t>
            </a:r>
            <a:r>
              <a:rPr lang="en-US" sz="900" dirty="0">
                <a:latin typeface="Calibri Light"/>
                <a:ea typeface="Open Sans Light"/>
                <a:cs typeface="Calibri Light"/>
              </a:rPr>
              <a:t> Uses maximum ink even on test images</a:t>
            </a:r>
          </a:p>
        </p:txBody>
      </p:sp>
      <p:sp>
        <p:nvSpPr>
          <p:cNvPr id="65" name="Rounded Rectangle 64">
            <a:extLst>
              <a:ext uri="{FF2B5EF4-FFF2-40B4-BE49-F238E27FC236}">
                <a16:creationId xmlns:a16="http://schemas.microsoft.com/office/drawing/2014/main" id="{657E7E88-242E-1F4E-B024-E96F2604F6FC}"/>
              </a:ext>
            </a:extLst>
          </p:cNvPr>
          <p:cNvSpPr/>
          <p:nvPr/>
        </p:nvSpPr>
        <p:spPr>
          <a:xfrm>
            <a:off x="751742" y="435531"/>
            <a:ext cx="644350" cy="644350"/>
          </a:xfrm>
          <a:prstGeom prst="roundRect">
            <a:avLst/>
          </a:prstGeom>
          <a:solidFill>
            <a:schemeClr val="bg1">
              <a:lumMod val="95000"/>
            </a:schemeClr>
          </a:solid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876EDB72-5EC1-6143-807A-585418C78D84}"/>
              </a:ext>
            </a:extLst>
          </p:cNvPr>
          <p:cNvSpPr txBox="1"/>
          <p:nvPr/>
        </p:nvSpPr>
        <p:spPr>
          <a:xfrm>
            <a:off x="752742" y="615906"/>
            <a:ext cx="644350" cy="276999"/>
          </a:xfrm>
          <a:prstGeom prst="rect">
            <a:avLst/>
          </a:prstGeom>
          <a:noFill/>
        </p:spPr>
        <p:txBody>
          <a:bodyPr wrap="square" rtlCol="0">
            <a:spAutoFit/>
          </a:bodyPr>
          <a:lstStyle/>
          <a:p>
            <a:pPr algn="ctr"/>
            <a:r>
              <a:rPr lang="en-US" sz="1200">
                <a:solidFill>
                  <a:schemeClr val="bg2">
                    <a:lumMod val="50000"/>
                  </a:schemeClr>
                </a:solidFill>
                <a:latin typeface="Open Sans Light" charset="0"/>
                <a:ea typeface="Open Sans Light" charset="0"/>
                <a:cs typeface="Open Sans Light" charset="0"/>
              </a:rPr>
              <a:t>LOGO</a:t>
            </a:r>
          </a:p>
        </p:txBody>
      </p:sp>
      <p:sp>
        <p:nvSpPr>
          <p:cNvPr id="71" name="TextBox 70">
            <a:extLst>
              <a:ext uri="{FF2B5EF4-FFF2-40B4-BE49-F238E27FC236}">
                <a16:creationId xmlns:a16="http://schemas.microsoft.com/office/drawing/2014/main" id="{2274E101-E6D6-CE4C-9336-539EA8B7871A}"/>
              </a:ext>
            </a:extLst>
          </p:cNvPr>
          <p:cNvSpPr txBox="1"/>
          <p:nvPr/>
        </p:nvSpPr>
        <p:spPr>
          <a:xfrm>
            <a:off x="4434130" y="5025399"/>
            <a:ext cx="2377751" cy="338555"/>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PROPRIETARY OFFERINGS</a:t>
            </a:r>
          </a:p>
        </p:txBody>
      </p:sp>
      <p:sp>
        <p:nvSpPr>
          <p:cNvPr id="97" name="TextBox 96">
            <a:extLst>
              <a:ext uri="{FF2B5EF4-FFF2-40B4-BE49-F238E27FC236}">
                <a16:creationId xmlns:a16="http://schemas.microsoft.com/office/drawing/2014/main" id="{B2C36CF5-CB91-EF46-B47F-49A98CD73BED}"/>
              </a:ext>
            </a:extLst>
          </p:cNvPr>
          <p:cNvSpPr txBox="1"/>
          <p:nvPr/>
        </p:nvSpPr>
        <p:spPr>
          <a:xfrm>
            <a:off x="8354940" y="368332"/>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WHY WE WIN</a:t>
            </a:r>
          </a:p>
        </p:txBody>
      </p:sp>
      <p:sp>
        <p:nvSpPr>
          <p:cNvPr id="98" name="TextBox 97">
            <a:extLst>
              <a:ext uri="{FF2B5EF4-FFF2-40B4-BE49-F238E27FC236}">
                <a16:creationId xmlns:a16="http://schemas.microsoft.com/office/drawing/2014/main" id="{4225FA84-B469-9D41-A2BB-A1843C33DE22}"/>
              </a:ext>
            </a:extLst>
          </p:cNvPr>
          <p:cNvSpPr txBox="1"/>
          <p:nvPr/>
        </p:nvSpPr>
        <p:spPr>
          <a:xfrm>
            <a:off x="8347224" y="777637"/>
            <a:ext cx="3103041" cy="1477328"/>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A list of specific reasons why you win against this competitor. This should reflect your product strengths and give advice on how to steer the conversation towards the win.</a:t>
            </a:r>
          </a:p>
          <a:p>
            <a:endParaRPr lang="en-US" sz="900" i="1">
              <a:latin typeface="Calibri Light" panose="020F0302020204030204" pitchFamily="34" charset="0"/>
              <a:ea typeface="Open Sans Light" charset="0"/>
              <a:cs typeface="Calibri Light" panose="020F0302020204030204" pitchFamily="34" charset="0"/>
            </a:endParaRPr>
          </a:p>
          <a:p>
            <a:r>
              <a:rPr lang="en-US" sz="900" i="1">
                <a:latin typeface="Calibri Light" panose="020F0302020204030204" pitchFamily="34" charset="0"/>
                <a:ea typeface="Open Sans Light" charset="0"/>
                <a:cs typeface="Calibri Light" panose="020F0302020204030204" pitchFamily="34" charset="0"/>
              </a:rPr>
              <a:t>Example: </a:t>
            </a:r>
          </a:p>
          <a:p>
            <a:endParaRPr lang="en-US" sz="900">
              <a:latin typeface="Calibri Light" panose="020F0302020204030204" pitchFamily="34" charset="0"/>
              <a:ea typeface="Open Sans Light" charset="0"/>
              <a:cs typeface="Calibri Light" panose="020F0302020204030204" pitchFamily="34" charset="0"/>
            </a:endParaRPr>
          </a:p>
          <a:p>
            <a:r>
              <a:rPr lang="en-US" sz="900" b="1">
                <a:solidFill>
                  <a:srgbClr val="45E0A8"/>
                </a:solidFill>
                <a:latin typeface="Calibri Light" panose="020F0302020204030204" pitchFamily="34" charset="0"/>
                <a:ea typeface="Open Sans" charset="0"/>
                <a:cs typeface="Calibri Light" panose="020F0302020204030204" pitchFamily="34" charset="0"/>
              </a:rPr>
              <a:t>›</a:t>
            </a:r>
            <a:r>
              <a:rPr lang="en-US" sz="900">
                <a:solidFill>
                  <a:srgbClr val="FF0000"/>
                </a:solidFill>
                <a:latin typeface="Calibri Light" panose="020F0302020204030204" pitchFamily="34" charset="0"/>
                <a:ea typeface="Open Sans Light" charset="0"/>
                <a:cs typeface="Calibri Light" panose="020F0302020204030204" pitchFamily="34" charset="0"/>
              </a:rPr>
              <a:t> </a:t>
            </a:r>
            <a:r>
              <a:rPr lang="en-US" sz="900">
                <a:latin typeface="Calibri Light" panose="020F0302020204030204" pitchFamily="34" charset="0"/>
                <a:ea typeface="Open Sans Light" charset="0"/>
                <a:cs typeface="Calibri Light" panose="020F0302020204030204" pitchFamily="34" charset="0"/>
              </a:rPr>
              <a:t> We win on price-they charge about 2X our price</a:t>
            </a:r>
          </a:p>
          <a:p>
            <a:endParaRPr lang="en-US" sz="900">
              <a:latin typeface="Calibri Light" panose="020F0302020204030204" pitchFamily="34" charset="0"/>
              <a:ea typeface="Open Sans Light" charset="0"/>
              <a:cs typeface="Calibri Light" panose="020F0302020204030204" pitchFamily="34" charset="0"/>
            </a:endParaRPr>
          </a:p>
          <a:p>
            <a:r>
              <a:rPr lang="en-US" sz="900" b="1">
                <a:solidFill>
                  <a:srgbClr val="45E0A8"/>
                </a:solidFill>
                <a:latin typeface="Calibri Light" panose="020F0302020204030204" pitchFamily="34" charset="0"/>
                <a:ea typeface="Open Sans" charset="0"/>
                <a:cs typeface="Calibri Light" panose="020F0302020204030204" pitchFamily="34" charset="0"/>
              </a:rPr>
              <a:t>›</a:t>
            </a:r>
            <a:r>
              <a:rPr lang="en-US" sz="900" b="1">
                <a:solidFill>
                  <a:srgbClr val="FF0000"/>
                </a:solidFill>
                <a:latin typeface="Calibri Light" panose="020F0302020204030204" pitchFamily="34" charset="0"/>
                <a:ea typeface="Open Sans Light" charset="0"/>
                <a:cs typeface="Calibri Light" panose="020F0302020204030204" pitchFamily="34" charset="0"/>
              </a:rPr>
              <a:t> </a:t>
            </a:r>
            <a:r>
              <a:rPr lang="en-US" sz="900">
                <a:latin typeface="Calibri Light" panose="020F0302020204030204" pitchFamily="34" charset="0"/>
                <a:ea typeface="Open Sans Light" charset="0"/>
                <a:cs typeface="Calibri Light" panose="020F0302020204030204" pitchFamily="34" charset="0"/>
              </a:rPr>
              <a:t> We win on reporting – their features are limited to basic </a:t>
            </a:r>
            <a:br>
              <a:rPr lang="en-US" sz="900">
                <a:latin typeface="Calibri Light" panose="020F0302020204030204" pitchFamily="34" charset="0"/>
                <a:ea typeface="Open Sans Light" charset="0"/>
                <a:cs typeface="Calibri Light" panose="020F0302020204030204" pitchFamily="34" charset="0"/>
              </a:rPr>
            </a:br>
            <a:r>
              <a:rPr lang="en-US" sz="900">
                <a:latin typeface="Calibri Light" panose="020F0302020204030204" pitchFamily="34" charset="0"/>
                <a:ea typeface="Open Sans Light" charset="0"/>
                <a:cs typeface="Calibri Light" panose="020F0302020204030204" pitchFamily="34" charset="0"/>
              </a:rPr>
              <a:t>    metrics such as pageviews and time on page</a:t>
            </a:r>
          </a:p>
        </p:txBody>
      </p:sp>
      <p:cxnSp>
        <p:nvCxnSpPr>
          <p:cNvPr id="7" name="Straight Connector 6">
            <a:extLst>
              <a:ext uri="{FF2B5EF4-FFF2-40B4-BE49-F238E27FC236}">
                <a16:creationId xmlns:a16="http://schemas.microsoft.com/office/drawing/2014/main" id="{4D3D55C7-967D-BE40-A458-6253786B96F1}"/>
              </a:ext>
            </a:extLst>
          </p:cNvPr>
          <p:cNvCxnSpPr/>
          <p:nvPr/>
        </p:nvCxnSpPr>
        <p:spPr>
          <a:xfrm>
            <a:off x="552745" y="4200389"/>
            <a:ext cx="346022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2472AD43-E4A3-1E49-B532-54A359748A9F}"/>
              </a:ext>
            </a:extLst>
          </p:cNvPr>
          <p:cNvCxnSpPr>
            <a:cxnSpLocks/>
          </p:cNvCxnSpPr>
          <p:nvPr/>
        </p:nvCxnSpPr>
        <p:spPr>
          <a:xfrm>
            <a:off x="4249190" y="760332"/>
            <a:ext cx="375592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661FD109-6E52-844A-96A5-1FED77C4D4C5}"/>
              </a:ext>
            </a:extLst>
          </p:cNvPr>
          <p:cNvCxnSpPr>
            <a:cxnSpLocks/>
          </p:cNvCxnSpPr>
          <p:nvPr/>
        </p:nvCxnSpPr>
        <p:spPr>
          <a:xfrm>
            <a:off x="4266129" y="5372088"/>
            <a:ext cx="373898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EAA5EA1-4887-FB4B-ACBD-0BDB065A6EFC}"/>
              </a:ext>
            </a:extLst>
          </p:cNvPr>
          <p:cNvCxnSpPr>
            <a:cxnSpLocks/>
          </p:cNvCxnSpPr>
          <p:nvPr/>
        </p:nvCxnSpPr>
        <p:spPr>
          <a:xfrm>
            <a:off x="4249190" y="2327164"/>
            <a:ext cx="375592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41FE48DA-12A8-1F4E-A2BD-C9452AE2CACA}"/>
              </a:ext>
            </a:extLst>
          </p:cNvPr>
          <p:cNvCxnSpPr>
            <a:cxnSpLocks/>
          </p:cNvCxnSpPr>
          <p:nvPr/>
        </p:nvCxnSpPr>
        <p:spPr>
          <a:xfrm>
            <a:off x="8258276" y="5290844"/>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1A7CF23-07A3-A343-9C65-CC4E3377291F}"/>
              </a:ext>
            </a:extLst>
          </p:cNvPr>
          <p:cNvCxnSpPr>
            <a:cxnSpLocks/>
          </p:cNvCxnSpPr>
          <p:nvPr/>
        </p:nvCxnSpPr>
        <p:spPr>
          <a:xfrm>
            <a:off x="8258276" y="2966891"/>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DAA7185C-C617-224A-BD84-130CC1DA74B0}"/>
              </a:ext>
            </a:extLst>
          </p:cNvPr>
          <p:cNvCxnSpPr>
            <a:cxnSpLocks/>
          </p:cNvCxnSpPr>
          <p:nvPr/>
        </p:nvCxnSpPr>
        <p:spPr>
          <a:xfrm>
            <a:off x="8258276" y="757398"/>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C85935CA-6E98-AB4B-B198-BB2409ADCDFA}"/>
              </a:ext>
            </a:extLst>
          </p:cNvPr>
          <p:cNvCxnSpPr/>
          <p:nvPr/>
        </p:nvCxnSpPr>
        <p:spPr>
          <a:xfrm>
            <a:off x="552745" y="1182291"/>
            <a:ext cx="346022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29B7A892-E8D8-CC4F-92BB-EBB776432BD9}"/>
              </a:ext>
            </a:extLst>
          </p:cNvPr>
          <p:cNvGrpSpPr/>
          <p:nvPr/>
        </p:nvGrpSpPr>
        <p:grpSpPr>
          <a:xfrm>
            <a:off x="146262" y="897492"/>
            <a:ext cx="253915" cy="5791344"/>
            <a:chOff x="146262" y="897492"/>
            <a:chExt cx="253915" cy="5791344"/>
          </a:xfrm>
        </p:grpSpPr>
        <p:sp>
          <p:nvSpPr>
            <p:cNvPr id="48" name="TextBox 47">
              <a:extLst>
                <a:ext uri="{FF2B5EF4-FFF2-40B4-BE49-F238E27FC236}">
                  <a16:creationId xmlns:a16="http://schemas.microsoft.com/office/drawing/2014/main" id="{FE0D50E2-510E-6C4F-985E-E31F2376BE59}"/>
                </a:ext>
              </a:extLst>
            </p:cNvPr>
            <p:cNvSpPr txBox="1"/>
            <p:nvPr/>
          </p:nvSpPr>
          <p:spPr>
            <a:xfrm rot="16200000">
              <a:off x="-2161756" y="3205510"/>
              <a:ext cx="4869951" cy="253915"/>
            </a:xfrm>
            <a:prstGeom prst="rect">
              <a:avLst/>
            </a:prstGeom>
            <a:noFill/>
          </p:spPr>
          <p:txBody>
            <a:bodyPr wrap="square" rtlCol="0">
              <a:spAutoFit/>
            </a:bodyPr>
            <a:lstStyle/>
            <a:p>
              <a:r>
                <a:rPr lang="en-US" sz="900">
                  <a:solidFill>
                    <a:srgbClr val="192B36"/>
                  </a:solidFill>
                  <a:latin typeface="+mj-lt"/>
                </a:rPr>
                <a:t>| Competitive Intelligence Automation</a:t>
              </a:r>
            </a:p>
          </p:txBody>
        </p:sp>
        <p:pic>
          <p:nvPicPr>
            <p:cNvPr id="49" name="Picture 48">
              <a:extLst>
                <a:ext uri="{FF2B5EF4-FFF2-40B4-BE49-F238E27FC236}">
                  <a16:creationId xmlns:a16="http://schemas.microsoft.com/office/drawing/2014/main" id="{0B0B638B-C4CC-AF46-B98E-9E3E7B3928A6}"/>
                </a:ext>
              </a:extLst>
            </p:cNvPr>
            <p:cNvPicPr>
              <a:picLocks noChangeAspect="1"/>
            </p:cNvPicPr>
            <p:nvPr/>
          </p:nvPicPr>
          <p:blipFill>
            <a:blip r:embed="rId3"/>
            <a:stretch>
              <a:fillRect/>
            </a:stretch>
          </p:blipFill>
          <p:spPr>
            <a:xfrm rot="16200000">
              <a:off x="-234968" y="6057983"/>
              <a:ext cx="1016375" cy="245332"/>
            </a:xfrm>
            <a:prstGeom prst="rect">
              <a:avLst/>
            </a:prstGeom>
          </p:spPr>
        </p:pic>
      </p:grpSp>
    </p:spTree>
    <p:extLst>
      <p:ext uri="{BB962C8B-B14F-4D97-AF65-F5344CB8AC3E}">
        <p14:creationId xmlns:p14="http://schemas.microsoft.com/office/powerpoint/2010/main" val="3651064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83">
            <a:extLst>
              <a:ext uri="{FF2B5EF4-FFF2-40B4-BE49-F238E27FC236}">
                <a16:creationId xmlns:a16="http://schemas.microsoft.com/office/drawing/2014/main" id="{CFA85498-197C-6849-9DFA-CF4DF3C2E86C}"/>
              </a:ext>
            </a:extLst>
          </p:cNvPr>
          <p:cNvSpPr/>
          <p:nvPr/>
        </p:nvSpPr>
        <p:spPr>
          <a:xfrm>
            <a:off x="0" y="0"/>
            <a:ext cx="12192000" cy="6858000"/>
          </a:xfrm>
          <a:prstGeom prst="rect">
            <a:avLst/>
          </a:prstGeom>
          <a:solidFill>
            <a:srgbClr val="C9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ounded Rectangle 92">
            <a:extLst>
              <a:ext uri="{FF2B5EF4-FFF2-40B4-BE49-F238E27FC236}">
                <a16:creationId xmlns:a16="http://schemas.microsoft.com/office/drawing/2014/main" id="{5F3F6C9A-FD3E-9342-9E74-7895F0D6E04E}"/>
              </a:ext>
            </a:extLst>
          </p:cNvPr>
          <p:cNvSpPr/>
          <p:nvPr/>
        </p:nvSpPr>
        <p:spPr>
          <a:xfrm>
            <a:off x="4249190" y="1906081"/>
            <a:ext cx="3773864" cy="2817571"/>
          </a:xfrm>
          <a:prstGeom prst="roundRect">
            <a:avLst>
              <a:gd name="adj" fmla="val 75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0" name="Table 49">
            <a:extLst>
              <a:ext uri="{FF2B5EF4-FFF2-40B4-BE49-F238E27FC236}">
                <a16:creationId xmlns:a16="http://schemas.microsoft.com/office/drawing/2014/main" id="{B6256379-2275-EE4D-9DF4-9888955B62BB}"/>
              </a:ext>
            </a:extLst>
          </p:cNvPr>
          <p:cNvGraphicFramePr>
            <a:graphicFrameLocks noGrp="1"/>
          </p:cNvGraphicFramePr>
          <p:nvPr/>
        </p:nvGraphicFramePr>
        <p:xfrm>
          <a:off x="4384828" y="1998423"/>
          <a:ext cx="3470436" cy="2540498"/>
        </p:xfrm>
        <a:graphic>
          <a:graphicData uri="http://schemas.openxmlformats.org/drawingml/2006/table">
            <a:tbl>
              <a:tblPr firstRow="1" bandRow="1">
                <a:effectLst/>
                <a:tableStyleId>{5940675A-B579-460E-94D1-54222C63F5DA}</a:tableStyleId>
              </a:tblPr>
              <a:tblGrid>
                <a:gridCol w="1755098">
                  <a:extLst>
                    <a:ext uri="{9D8B030D-6E8A-4147-A177-3AD203B41FA5}">
                      <a16:colId xmlns:a16="http://schemas.microsoft.com/office/drawing/2014/main" val="20000"/>
                    </a:ext>
                  </a:extLst>
                </a:gridCol>
                <a:gridCol w="863177">
                  <a:extLst>
                    <a:ext uri="{9D8B030D-6E8A-4147-A177-3AD203B41FA5}">
                      <a16:colId xmlns:a16="http://schemas.microsoft.com/office/drawing/2014/main" val="20001"/>
                    </a:ext>
                  </a:extLst>
                </a:gridCol>
                <a:gridCol w="852161">
                  <a:extLst>
                    <a:ext uri="{9D8B030D-6E8A-4147-A177-3AD203B41FA5}">
                      <a16:colId xmlns:a16="http://schemas.microsoft.com/office/drawing/2014/main" val="20002"/>
                    </a:ext>
                  </a:extLst>
                </a:gridCol>
              </a:tblGrid>
              <a:tr h="341644">
                <a:tc>
                  <a:txBody>
                    <a:bodyPr/>
                    <a:lstStyle/>
                    <a:p>
                      <a:pPr algn="l"/>
                      <a:r>
                        <a:rPr lang="en-US" sz="1200" b="1" i="0" u="none">
                          <a:solidFill>
                            <a:srgbClr val="192B36"/>
                          </a:solidFill>
                          <a:latin typeface="Calibri" panose="020F0502020204030204" pitchFamily="34" charset="0"/>
                          <a:ea typeface="Open Sans Light" charset="0"/>
                          <a:cs typeface="Calibri" panose="020F0502020204030204" pitchFamily="34" charset="0"/>
                        </a:rPr>
                        <a:t>FEATURE</a:t>
                      </a:r>
                      <a:r>
                        <a:rPr lang="en-US" sz="1200" b="1" i="0" u="none" baseline="0">
                          <a:solidFill>
                            <a:srgbClr val="192B36"/>
                          </a:solidFill>
                          <a:latin typeface="Calibri" panose="020F0502020204030204" pitchFamily="34" charset="0"/>
                          <a:ea typeface="Open Sans Light" charset="0"/>
                          <a:cs typeface="Calibri" panose="020F0502020204030204" pitchFamily="34" charset="0"/>
                        </a:rPr>
                        <a:t> </a:t>
                      </a:r>
                      <a:r>
                        <a:rPr lang="en-US" sz="1200" b="1" i="0" u="none">
                          <a:solidFill>
                            <a:srgbClr val="192B36"/>
                          </a:solidFill>
                          <a:latin typeface="Calibri" panose="020F0502020204030204" pitchFamily="34" charset="0"/>
                          <a:ea typeface="Open Sans Light" charset="0"/>
                          <a:cs typeface="Calibri" panose="020F0502020204030204" pitchFamily="34" charset="0"/>
                        </a:rPr>
                        <a:t>COMPARISON</a:t>
                      </a: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800" b="1" i="0">
                          <a:solidFill>
                            <a:srgbClr val="192B36"/>
                          </a:solidFill>
                          <a:latin typeface="Calibri" panose="020F0502020204030204" pitchFamily="34" charset="0"/>
                          <a:ea typeface="Open Sans Light" charset="0"/>
                          <a:cs typeface="Calibri" panose="020F0502020204030204" pitchFamily="34" charset="0"/>
                        </a:rPr>
                        <a:t>OWN </a:t>
                      </a:r>
                      <a:endParaRPr lang="en-US" sz="800" b="1" i="0">
                        <a:solidFill>
                          <a:srgbClr val="192B36"/>
                        </a:solidFill>
                        <a:latin typeface="Calibri" panose="020F0502020204030204" pitchFamily="34" charset="0"/>
                        <a:cs typeface="Calibri" panose="020F05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800" b="1" i="0">
                          <a:solidFill>
                            <a:srgbClr val="192B36"/>
                          </a:solidFill>
                          <a:latin typeface="Calibri" panose="020F0502020204030204" pitchFamily="34" charset="0"/>
                          <a:ea typeface="Open Sans Light" charset="0"/>
                          <a:cs typeface="Calibri" panose="020F0502020204030204" pitchFamily="34" charset="0"/>
                        </a:rPr>
                        <a:t>COMPETITOR 1</a:t>
                      </a: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314122">
                <a:tc>
                  <a:txBody>
                    <a:bodyPr/>
                    <a:lstStyle/>
                    <a:p>
                      <a:pPr algn="l"/>
                      <a:r>
                        <a:rPr lang="mr-IN" sz="800" b="0" i="0">
                          <a:solidFill>
                            <a:schemeClr val="bg2">
                              <a:lumMod val="25000"/>
                            </a:schemeClr>
                          </a:solidFill>
                          <a:latin typeface="Calibri Light" panose="020F0302020204030204" pitchFamily="34" charset="0"/>
                          <a:ea typeface="Open Sans Light" charset="0"/>
                          <a:cs typeface="Open Sans Light" charset="0"/>
                        </a:rPr>
                        <a:t>PRODUCT/OFFERING 1</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2</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3175"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3</a:t>
                      </a:r>
                      <a:endParaRPr lang="en-US" sz="8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4</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5</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6</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14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r-IN" sz="800" b="0" i="0">
                          <a:solidFill>
                            <a:schemeClr val="bg2">
                              <a:lumMod val="25000"/>
                            </a:schemeClr>
                          </a:solidFill>
                          <a:latin typeface="Calibri Light" panose="020F0302020204030204" pitchFamily="34" charset="0"/>
                          <a:ea typeface="Open Sans Light" charset="0"/>
                          <a:cs typeface="Open Sans Light" charset="0"/>
                        </a:rPr>
                        <a:t>PRODUCT/OFFERING </a:t>
                      </a:r>
                      <a:r>
                        <a:rPr lang="en-US" sz="800" b="0" i="0">
                          <a:solidFill>
                            <a:schemeClr val="bg2">
                              <a:lumMod val="25000"/>
                            </a:schemeClr>
                          </a:solidFill>
                          <a:latin typeface="Calibri Light" panose="020F0302020204030204" pitchFamily="34" charset="0"/>
                          <a:ea typeface="Open Sans Light" charset="0"/>
                          <a:cs typeface="Calibri Light" panose="020F0302020204030204" pitchFamily="34" charset="0"/>
                        </a:rPr>
                        <a:t>7</a:t>
                      </a:r>
                      <a:endParaRPr lang="en-US" sz="800" b="0" i="0">
                        <a:latin typeface="Calibri Light" panose="020F0302020204030204" pitchFamily="34" charset="0"/>
                        <a:ea typeface="Open Sans Light"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tc>
                  <a:txBody>
                    <a:bodyPr/>
                    <a:lstStyle/>
                    <a:p>
                      <a:pPr algn="ct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r-IN" sz="900" b="0" i="0" err="1">
                          <a:solidFill>
                            <a:schemeClr val="bg2">
                              <a:lumMod val="25000"/>
                            </a:schemeClr>
                          </a:solidFill>
                          <a:latin typeface="Calibri Light" panose="020F0302020204030204" pitchFamily="34" charset="0"/>
                          <a:ea typeface="Open Sans Light" charset="0"/>
                          <a:cs typeface="Open Sans Light" charset="0"/>
                        </a:rPr>
                        <a:t>Yes</a:t>
                      </a:r>
                      <a:r>
                        <a:rPr lang="mr-IN" sz="900" b="0" i="0">
                          <a:solidFill>
                            <a:schemeClr val="bg2">
                              <a:lumMod val="25000"/>
                            </a:schemeClr>
                          </a:solidFill>
                          <a:latin typeface="Calibri Light" panose="020F0302020204030204" pitchFamily="34" charset="0"/>
                          <a:ea typeface="Open Sans Light" charset="0"/>
                          <a:cs typeface="Open Sans Light" charset="0"/>
                        </a:rPr>
                        <a:t>/</a:t>
                      </a:r>
                      <a:r>
                        <a:rPr lang="mr-IN" sz="900" b="0" i="0" err="1">
                          <a:solidFill>
                            <a:schemeClr val="bg2">
                              <a:lumMod val="25000"/>
                            </a:schemeClr>
                          </a:solidFill>
                          <a:latin typeface="Calibri Light" panose="020F0302020204030204" pitchFamily="34" charset="0"/>
                          <a:ea typeface="Open Sans Light" charset="0"/>
                          <a:cs typeface="Open Sans Light" charset="0"/>
                        </a:rPr>
                        <a:t>No</a:t>
                      </a:r>
                      <a:endParaRPr lang="en-US" sz="900" b="0" i="0">
                        <a:latin typeface="Calibri Light" panose="020F0302020204030204" pitchFamily="34" charset="0"/>
                        <a:cs typeface="Calibri Light" panose="020F0302020204030204" pitchFamily="34" charset="0"/>
                      </a:endParaRPr>
                    </a:p>
                  </a:txBody>
                  <a:tcPr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
        <p:nvSpPr>
          <p:cNvPr id="46" name="Rounded Rectangle 45">
            <a:extLst>
              <a:ext uri="{FF2B5EF4-FFF2-40B4-BE49-F238E27FC236}">
                <a16:creationId xmlns:a16="http://schemas.microsoft.com/office/drawing/2014/main" id="{1D2E8B2F-0F4B-B540-8325-8D070E0B0EE0}"/>
              </a:ext>
            </a:extLst>
          </p:cNvPr>
          <p:cNvSpPr/>
          <p:nvPr/>
        </p:nvSpPr>
        <p:spPr>
          <a:xfrm>
            <a:off x="264720" y="420508"/>
            <a:ext cx="689204" cy="689204"/>
          </a:xfrm>
          <a:prstGeom prst="roundRect">
            <a:avLst>
              <a:gd name="adj" fmla="val 16952"/>
            </a:avLst>
          </a:prstGeom>
          <a:solidFill>
            <a:srgbClr val="0DC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ounded Rectangle 94">
            <a:extLst>
              <a:ext uri="{FF2B5EF4-FFF2-40B4-BE49-F238E27FC236}">
                <a16:creationId xmlns:a16="http://schemas.microsoft.com/office/drawing/2014/main" id="{86F702BD-32A5-074B-99EC-765DB5738DE8}"/>
              </a:ext>
            </a:extLst>
          </p:cNvPr>
          <p:cNvSpPr/>
          <p:nvPr/>
        </p:nvSpPr>
        <p:spPr>
          <a:xfrm>
            <a:off x="8258276" y="2500778"/>
            <a:ext cx="3395931" cy="2068514"/>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ounded Rectangle 95">
            <a:extLst>
              <a:ext uri="{FF2B5EF4-FFF2-40B4-BE49-F238E27FC236}">
                <a16:creationId xmlns:a16="http://schemas.microsoft.com/office/drawing/2014/main" id="{3743824F-7AE6-A842-B216-F43C04C7C31C}"/>
              </a:ext>
            </a:extLst>
          </p:cNvPr>
          <p:cNvSpPr/>
          <p:nvPr/>
        </p:nvSpPr>
        <p:spPr>
          <a:xfrm>
            <a:off x="8258276" y="4826411"/>
            <a:ext cx="3395931" cy="1727092"/>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ounded Rectangle 87">
            <a:extLst>
              <a:ext uri="{FF2B5EF4-FFF2-40B4-BE49-F238E27FC236}">
                <a16:creationId xmlns:a16="http://schemas.microsoft.com/office/drawing/2014/main" id="{C085BFF4-C227-CB41-B293-18A6EC37159E}"/>
              </a:ext>
            </a:extLst>
          </p:cNvPr>
          <p:cNvSpPr/>
          <p:nvPr/>
        </p:nvSpPr>
        <p:spPr>
          <a:xfrm>
            <a:off x="8258276" y="285770"/>
            <a:ext cx="3395931" cy="2002939"/>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ounded Rectangle 93">
            <a:extLst>
              <a:ext uri="{FF2B5EF4-FFF2-40B4-BE49-F238E27FC236}">
                <a16:creationId xmlns:a16="http://schemas.microsoft.com/office/drawing/2014/main" id="{B7C8881B-742D-6848-8D80-7B4CB244D7A1}"/>
              </a:ext>
            </a:extLst>
          </p:cNvPr>
          <p:cNvSpPr/>
          <p:nvPr/>
        </p:nvSpPr>
        <p:spPr>
          <a:xfrm>
            <a:off x="4267129" y="4963876"/>
            <a:ext cx="3737988" cy="1589627"/>
          </a:xfrm>
          <a:prstGeom prst="roundRect">
            <a:avLst>
              <a:gd name="adj" fmla="val 112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ounded Rectangle 88">
            <a:extLst>
              <a:ext uri="{FF2B5EF4-FFF2-40B4-BE49-F238E27FC236}">
                <a16:creationId xmlns:a16="http://schemas.microsoft.com/office/drawing/2014/main" id="{596F604F-8696-DA4A-B6C1-451233BC78AF}"/>
              </a:ext>
            </a:extLst>
          </p:cNvPr>
          <p:cNvSpPr/>
          <p:nvPr/>
        </p:nvSpPr>
        <p:spPr>
          <a:xfrm>
            <a:off x="553745" y="3735932"/>
            <a:ext cx="3460223" cy="2817571"/>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ounded Rectangle 82">
            <a:extLst>
              <a:ext uri="{FF2B5EF4-FFF2-40B4-BE49-F238E27FC236}">
                <a16:creationId xmlns:a16="http://schemas.microsoft.com/office/drawing/2014/main" id="{93EC4D27-B4A9-974F-B0D5-517480621406}"/>
              </a:ext>
            </a:extLst>
          </p:cNvPr>
          <p:cNvSpPr/>
          <p:nvPr/>
        </p:nvSpPr>
        <p:spPr>
          <a:xfrm>
            <a:off x="553745" y="285769"/>
            <a:ext cx="3460223" cy="3205520"/>
          </a:xfrm>
          <a:prstGeom prst="roundRect">
            <a:avLst>
              <a:gd name="adj" fmla="val 69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ounded Rectangle 86">
            <a:extLst>
              <a:ext uri="{FF2B5EF4-FFF2-40B4-BE49-F238E27FC236}">
                <a16:creationId xmlns:a16="http://schemas.microsoft.com/office/drawing/2014/main" id="{A7585D7A-3DB2-9745-B16E-A987BFA51363}"/>
              </a:ext>
            </a:extLst>
          </p:cNvPr>
          <p:cNvSpPr/>
          <p:nvPr/>
        </p:nvSpPr>
        <p:spPr>
          <a:xfrm>
            <a:off x="4266129" y="285770"/>
            <a:ext cx="3738988" cy="1379287"/>
          </a:xfrm>
          <a:prstGeom prst="roundRect">
            <a:avLst>
              <a:gd name="adj" fmla="val 112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70B86A52-8703-BD42-8383-704A930A68EC}"/>
              </a:ext>
            </a:extLst>
          </p:cNvPr>
          <p:cNvSpPr txBox="1"/>
          <p:nvPr/>
        </p:nvSpPr>
        <p:spPr>
          <a:xfrm>
            <a:off x="1675501" y="569740"/>
            <a:ext cx="1441646" cy="369332"/>
          </a:xfrm>
          <a:prstGeom prst="rect">
            <a:avLst/>
          </a:prstGeom>
          <a:noFill/>
        </p:spPr>
        <p:txBody>
          <a:bodyPr wrap="square" rtlCol="0">
            <a:spAutoFit/>
          </a:bodyPr>
          <a:lstStyle/>
          <a:p>
            <a:r>
              <a:rPr lang="en-US" b="1">
                <a:solidFill>
                  <a:srgbClr val="192B36"/>
                </a:solidFill>
                <a:latin typeface="Calibri" panose="020F0502020204030204" pitchFamily="34" charset="0"/>
                <a:ea typeface="Open Sans" charset="0"/>
                <a:cs typeface="Calibri" panose="020F0502020204030204" pitchFamily="34" charset="0"/>
              </a:rPr>
              <a:t>Company 5</a:t>
            </a:r>
          </a:p>
        </p:txBody>
      </p:sp>
      <p:sp>
        <p:nvSpPr>
          <p:cNvPr id="29" name="TextBox 28">
            <a:extLst>
              <a:ext uri="{FF2B5EF4-FFF2-40B4-BE49-F238E27FC236}">
                <a16:creationId xmlns:a16="http://schemas.microsoft.com/office/drawing/2014/main" id="{C9E2B717-FD2D-2C4E-9155-10A8E9799751}"/>
              </a:ext>
            </a:extLst>
          </p:cNvPr>
          <p:cNvSpPr txBox="1"/>
          <p:nvPr/>
        </p:nvSpPr>
        <p:spPr>
          <a:xfrm>
            <a:off x="741735" y="1295491"/>
            <a:ext cx="1541122" cy="276999"/>
          </a:xfrm>
          <a:prstGeom prst="rect">
            <a:avLst/>
          </a:prstGeom>
          <a:noFill/>
        </p:spPr>
        <p:txBody>
          <a:bodyPr wrap="square" rtlCol="0">
            <a:spAutoFit/>
          </a:bodyPr>
          <a:lstStyle/>
          <a:p>
            <a:r>
              <a:rPr lang="en-US" sz="1200" b="1">
                <a:solidFill>
                  <a:srgbClr val="192B36"/>
                </a:solidFill>
                <a:latin typeface="Calibri" panose="020F0502020204030204" pitchFamily="34" charset="0"/>
                <a:ea typeface="Open Sans Light" charset="0"/>
                <a:cs typeface="Calibri" panose="020F0502020204030204" pitchFamily="34" charset="0"/>
              </a:rPr>
              <a:t>DESCRIPTION</a:t>
            </a:r>
          </a:p>
        </p:txBody>
      </p:sp>
      <p:sp>
        <p:nvSpPr>
          <p:cNvPr id="32" name="TextBox 31">
            <a:extLst>
              <a:ext uri="{FF2B5EF4-FFF2-40B4-BE49-F238E27FC236}">
                <a16:creationId xmlns:a16="http://schemas.microsoft.com/office/drawing/2014/main" id="{ADC4709B-7FCF-9B43-A2C2-6428990CCC53}"/>
              </a:ext>
            </a:extLst>
          </p:cNvPr>
          <p:cNvSpPr txBox="1"/>
          <p:nvPr/>
        </p:nvSpPr>
        <p:spPr>
          <a:xfrm>
            <a:off x="751741" y="1696806"/>
            <a:ext cx="3095294" cy="1477328"/>
          </a:xfrm>
          <a:prstGeom prst="rect">
            <a:avLst/>
          </a:prstGeom>
          <a:noFill/>
        </p:spPr>
        <p:txBody>
          <a:bodyPr wrap="square" rtlCol="0">
            <a:spAutoFit/>
          </a:bodyPr>
          <a:lstStyle/>
          <a:p>
            <a:r>
              <a:rPr lang="en-US" sz="900" i="1">
                <a:latin typeface="+mj-lt"/>
                <a:ea typeface="Open Sans Light" charset="0"/>
                <a:cs typeface="Open Sans Light" charset="0"/>
              </a:rPr>
              <a:t>Write a brief description of each competitor.</a:t>
            </a:r>
          </a:p>
          <a:p>
            <a:endParaRPr lang="en-US" sz="900" i="1">
              <a:latin typeface="+mj-lt"/>
              <a:ea typeface="Open Sans Light" charset="0"/>
              <a:cs typeface="Open Sans Light" charset="0"/>
            </a:endParaRPr>
          </a:p>
          <a:p>
            <a:r>
              <a:rPr lang="en-US" sz="900" i="1">
                <a:latin typeface="+mj-lt"/>
                <a:ea typeface="Open Sans Light" charset="0"/>
                <a:cs typeface="Open Sans Light" charset="0"/>
              </a:rPr>
              <a:t>This description can be in your own words or take the messaging directly from your competitor's website.</a:t>
            </a:r>
          </a:p>
          <a:p>
            <a:endParaRPr lang="en-US" sz="900">
              <a:latin typeface="+mj-lt"/>
              <a:ea typeface="Open Sans Light" charset="0"/>
              <a:cs typeface="Open Sans Light" charset="0"/>
            </a:endParaRPr>
          </a:p>
          <a:p>
            <a:r>
              <a:rPr lang="en-US" sz="900" b="1">
                <a:solidFill>
                  <a:srgbClr val="0DC4F4"/>
                </a:solidFill>
                <a:latin typeface="+mj-lt"/>
                <a:ea typeface="Open Sans" charset="0"/>
                <a:cs typeface="Open Sans" charset="0"/>
              </a:rPr>
              <a:t>›</a:t>
            </a:r>
            <a:r>
              <a:rPr lang="en-US" sz="900">
                <a:solidFill>
                  <a:srgbClr val="0DC4F4"/>
                </a:solidFill>
                <a:latin typeface="+mj-lt"/>
                <a:ea typeface="Open Sans Light" charset="0"/>
                <a:cs typeface="Open Sans Light" charset="0"/>
              </a:rPr>
              <a:t> </a:t>
            </a:r>
            <a:r>
              <a:rPr lang="en-US" sz="900">
                <a:latin typeface="+mj-lt"/>
                <a:ea typeface="Open Sans Light" charset="0"/>
                <a:cs typeface="Open Sans Light" charset="0"/>
              </a:rPr>
              <a:t> Founded </a:t>
            </a:r>
          </a:p>
          <a:p>
            <a:r>
              <a:rPr lang="en-US" sz="900" b="1">
                <a:solidFill>
                  <a:srgbClr val="0DC4F4"/>
                </a:solidFill>
                <a:latin typeface="+mj-lt"/>
                <a:ea typeface="Open Sans" charset="0"/>
                <a:cs typeface="Open Sans" charset="0"/>
              </a:rPr>
              <a:t>› </a:t>
            </a:r>
            <a:r>
              <a:rPr lang="en-US" sz="900">
                <a:latin typeface="+mj-lt"/>
                <a:ea typeface="Open Sans Light" charset="0"/>
                <a:cs typeface="Open Sans Light" charset="0"/>
              </a:rPr>
              <a:t> Located </a:t>
            </a:r>
          </a:p>
          <a:p>
            <a:r>
              <a:rPr lang="en-US" sz="900" b="1">
                <a:solidFill>
                  <a:srgbClr val="0DC4F4"/>
                </a:solidFill>
                <a:latin typeface="+mj-lt"/>
                <a:ea typeface="Open Sans" charset="0"/>
                <a:cs typeface="Open Sans" charset="0"/>
              </a:rPr>
              <a:t>› </a:t>
            </a:r>
            <a:r>
              <a:rPr lang="en-US" sz="900">
                <a:latin typeface="+mj-lt"/>
                <a:ea typeface="Open Sans Light" charset="0"/>
                <a:cs typeface="Open Sans Light" charset="0"/>
              </a:rPr>
              <a:t> Funding</a:t>
            </a:r>
          </a:p>
          <a:p>
            <a:r>
              <a:rPr lang="en-US" sz="900" b="1">
                <a:solidFill>
                  <a:srgbClr val="0DC4F4"/>
                </a:solidFill>
                <a:latin typeface="+mj-lt"/>
                <a:ea typeface="Open Sans" charset="0"/>
                <a:cs typeface="Open Sans" charset="0"/>
              </a:rPr>
              <a:t>› </a:t>
            </a:r>
            <a:r>
              <a:rPr lang="en-US" sz="900">
                <a:latin typeface="+mj-lt"/>
                <a:ea typeface="Open Sans Light" charset="0"/>
                <a:cs typeface="Open Sans Light" charset="0"/>
              </a:rPr>
              <a:t> Key Traits</a:t>
            </a:r>
          </a:p>
          <a:p>
            <a:r>
              <a:rPr lang="en-US" sz="900" b="1">
                <a:solidFill>
                  <a:srgbClr val="0DC4F4"/>
                </a:solidFill>
                <a:latin typeface="+mj-lt"/>
                <a:ea typeface="Open Sans" charset="0"/>
                <a:cs typeface="Open Sans" charset="0"/>
              </a:rPr>
              <a:t>› </a:t>
            </a:r>
            <a:r>
              <a:rPr lang="en-US" sz="900">
                <a:latin typeface="+mj-lt"/>
                <a:ea typeface="Open Sans Light" charset="0"/>
                <a:cs typeface="Open Sans Light" charset="0"/>
              </a:rPr>
              <a:t> N° employees</a:t>
            </a:r>
          </a:p>
        </p:txBody>
      </p:sp>
      <p:sp>
        <p:nvSpPr>
          <p:cNvPr id="34" name="TextBox 33">
            <a:extLst>
              <a:ext uri="{FF2B5EF4-FFF2-40B4-BE49-F238E27FC236}">
                <a16:creationId xmlns:a16="http://schemas.microsoft.com/office/drawing/2014/main" id="{42259206-D77C-944C-BDE2-FF1E565315F4}"/>
              </a:ext>
            </a:extLst>
          </p:cNvPr>
          <p:cNvSpPr txBox="1"/>
          <p:nvPr/>
        </p:nvSpPr>
        <p:spPr>
          <a:xfrm>
            <a:off x="756578" y="3854435"/>
            <a:ext cx="1541122" cy="27979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PRICING</a:t>
            </a:r>
          </a:p>
        </p:txBody>
      </p:sp>
      <p:sp>
        <p:nvSpPr>
          <p:cNvPr id="36" name="TextBox 35">
            <a:extLst>
              <a:ext uri="{FF2B5EF4-FFF2-40B4-BE49-F238E27FC236}">
                <a16:creationId xmlns:a16="http://schemas.microsoft.com/office/drawing/2014/main" id="{28D2EB5D-EE10-3648-A835-FA944D5D74B6}"/>
              </a:ext>
            </a:extLst>
          </p:cNvPr>
          <p:cNvSpPr txBox="1"/>
          <p:nvPr/>
        </p:nvSpPr>
        <p:spPr>
          <a:xfrm>
            <a:off x="753615" y="4445031"/>
            <a:ext cx="3093420" cy="1446550"/>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Describe the competition’s pricing strategy. </a:t>
            </a:r>
          </a:p>
          <a:p>
            <a:endParaRPr lang="en-US" sz="900">
              <a:latin typeface="Calibri Light" panose="020F0302020204030204" pitchFamily="34" charset="0"/>
              <a:ea typeface="Open Sans Light" charset="0"/>
              <a:cs typeface="Calibri Light" panose="020F0302020204030204" pitchFamily="34" charset="0"/>
            </a:endParaRPr>
          </a:p>
          <a:p>
            <a:r>
              <a:rPr lang="en-US" sz="900" i="1">
                <a:latin typeface="Calibri Light" panose="020F0302020204030204" pitchFamily="34" charset="0"/>
                <a:ea typeface="Open Sans Light" charset="0"/>
                <a:cs typeface="Calibri Light" panose="020F0302020204030204" pitchFamily="34" charset="0"/>
              </a:rPr>
              <a:t>Example: </a:t>
            </a:r>
          </a:p>
          <a:p>
            <a:endParaRPr lang="en-US" sz="900" i="1">
              <a:latin typeface="Calibri Light" panose="020F0302020204030204" pitchFamily="34" charset="0"/>
              <a:ea typeface="Open Sans Light" charset="0"/>
              <a:cs typeface="Calibri Light" panose="020F0302020204030204" pitchFamily="34" charset="0"/>
            </a:endParaRPr>
          </a:p>
          <a:p>
            <a:r>
              <a:rPr lang="en-US" sz="900" b="1">
                <a:solidFill>
                  <a:srgbClr val="0DC4F4"/>
                </a:solidFill>
                <a:ea typeface="Open Sans" charset="0"/>
                <a:cs typeface="Open Sans" charset="0"/>
              </a:rPr>
              <a:t>›</a:t>
            </a:r>
            <a:r>
              <a:rPr lang="en-US" sz="900" b="1">
                <a:solidFill>
                  <a:srgbClr val="0DC4F4"/>
                </a:solidFill>
                <a:ea typeface="Open Sans Light" charset="0"/>
                <a:cs typeface="Open Sans Light" charset="0"/>
              </a:rPr>
              <a:t> </a:t>
            </a:r>
            <a:r>
              <a:rPr lang="en-US" sz="900">
                <a:solidFill>
                  <a:srgbClr val="0DC4F4"/>
                </a:solidFill>
                <a:ea typeface="Open Sans Light" charset="0"/>
                <a:cs typeface="Open Sans Light" charset="0"/>
              </a:rPr>
              <a:t> </a:t>
            </a:r>
            <a:r>
              <a:rPr lang="en-US" sz="900" i="1">
                <a:latin typeface="Calibri Light" panose="020F0302020204030204" pitchFamily="34" charset="0"/>
                <a:ea typeface="Open Sans Light" charset="0"/>
                <a:cs typeface="Calibri Light" panose="020F0302020204030204" pitchFamily="34" charset="0"/>
              </a:rPr>
              <a:t>This competitor is the loss leader or premium offering in our industry </a:t>
            </a:r>
          </a:p>
          <a:p>
            <a:r>
              <a:rPr lang="en-US" sz="900" b="1">
                <a:solidFill>
                  <a:srgbClr val="0DC4F4"/>
                </a:solidFill>
                <a:ea typeface="Open Sans" charset="0"/>
                <a:cs typeface="Open Sans" charset="0"/>
              </a:rPr>
              <a:t>›</a:t>
            </a:r>
            <a:r>
              <a:rPr lang="en-US" sz="900" b="1">
                <a:ea typeface="Open Sans Light" charset="0"/>
                <a:cs typeface="Calibri" panose="020F0502020204030204" pitchFamily="34" charset="0"/>
              </a:rPr>
              <a:t> </a:t>
            </a:r>
            <a:r>
              <a:rPr lang="en-US" sz="900" i="1">
                <a:latin typeface="Calibri Light" panose="020F0302020204030204" pitchFamily="34" charset="0"/>
                <a:ea typeface="Open Sans Light" charset="0"/>
                <a:cs typeface="Calibri Light" panose="020F0302020204030204" pitchFamily="34" charset="0"/>
              </a:rPr>
              <a:t>They have subscription pricing</a:t>
            </a:r>
            <a:br>
              <a:rPr lang="en-US" sz="900" i="1">
                <a:latin typeface="Calibri Light" panose="020F0302020204030204" pitchFamily="34" charset="0"/>
                <a:ea typeface="Open Sans Light" charset="0"/>
                <a:cs typeface="Calibri Light" panose="020F0302020204030204" pitchFamily="34" charset="0"/>
              </a:rPr>
            </a:br>
            <a:endParaRPr lang="en-US" sz="900" i="1">
              <a:latin typeface="Calibri Light" panose="020F0302020204030204" pitchFamily="34" charset="0"/>
              <a:ea typeface="Open Sans Light" charset="0"/>
              <a:cs typeface="Calibri Light" panose="020F0302020204030204" pitchFamily="34" charset="0"/>
            </a:endParaRPr>
          </a:p>
          <a:p>
            <a:endParaRPr lang="en-US" sz="800">
              <a:latin typeface="Calibri Light" panose="020F0302020204030204" pitchFamily="34" charset="0"/>
              <a:ea typeface="Open Sans Light" charset="0"/>
              <a:cs typeface="Calibri Light" panose="020F0302020204030204" pitchFamily="34" charset="0"/>
            </a:endParaRPr>
          </a:p>
          <a:p>
            <a:endParaRPr lang="en-US" sz="800">
              <a:latin typeface="Calibri Light" panose="020F0302020204030204" pitchFamily="34" charset="0"/>
              <a:ea typeface="Open Sans Light" charset="0"/>
              <a:cs typeface="Calibri Light" panose="020F0302020204030204" pitchFamily="34" charset="0"/>
            </a:endParaRPr>
          </a:p>
        </p:txBody>
      </p:sp>
      <p:sp>
        <p:nvSpPr>
          <p:cNvPr id="39" name="TextBox 38">
            <a:extLst>
              <a:ext uri="{FF2B5EF4-FFF2-40B4-BE49-F238E27FC236}">
                <a16:creationId xmlns:a16="http://schemas.microsoft.com/office/drawing/2014/main" id="{7E4AC412-56C3-C643-B064-C1F2BAA059EE}"/>
              </a:ext>
            </a:extLst>
          </p:cNvPr>
          <p:cNvSpPr txBox="1"/>
          <p:nvPr/>
        </p:nvSpPr>
        <p:spPr>
          <a:xfrm>
            <a:off x="4622519" y="394147"/>
            <a:ext cx="2377751"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PRODUCT OVERVIEW</a:t>
            </a:r>
          </a:p>
        </p:txBody>
      </p:sp>
      <p:sp>
        <p:nvSpPr>
          <p:cNvPr id="41" name="TextBox 40">
            <a:extLst>
              <a:ext uri="{FF2B5EF4-FFF2-40B4-BE49-F238E27FC236}">
                <a16:creationId xmlns:a16="http://schemas.microsoft.com/office/drawing/2014/main" id="{CEF3336C-C9E1-E040-BA8A-6530D96A4519}"/>
              </a:ext>
            </a:extLst>
          </p:cNvPr>
          <p:cNvSpPr txBox="1"/>
          <p:nvPr/>
        </p:nvSpPr>
        <p:spPr>
          <a:xfrm>
            <a:off x="4434130" y="889904"/>
            <a:ext cx="3421134" cy="646331"/>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Give your team an idea of the decision-making process your customers go through - Analyze your competitor's product and service offerings in terms of features and value  Make relevant notes &amp; compare the competition’s offering to your own.</a:t>
            </a:r>
          </a:p>
        </p:txBody>
      </p:sp>
      <p:sp>
        <p:nvSpPr>
          <p:cNvPr id="45" name="TextBox 44">
            <a:extLst>
              <a:ext uri="{FF2B5EF4-FFF2-40B4-BE49-F238E27FC236}">
                <a16:creationId xmlns:a16="http://schemas.microsoft.com/office/drawing/2014/main" id="{1C405BF9-1E54-8B43-8F94-B1307E77570F}"/>
              </a:ext>
            </a:extLst>
          </p:cNvPr>
          <p:cNvSpPr txBox="1"/>
          <p:nvPr/>
        </p:nvSpPr>
        <p:spPr>
          <a:xfrm>
            <a:off x="4384828" y="5409224"/>
            <a:ext cx="3470436" cy="1061829"/>
          </a:xfrm>
          <a:prstGeom prst="rect">
            <a:avLst/>
          </a:prstGeom>
          <a:noFill/>
        </p:spPr>
        <p:txBody>
          <a:bodyPr wrap="square" lIns="91440" tIns="45720" rIns="91440" bIns="45720" rtlCol="0" anchor="t">
            <a:spAutoFit/>
          </a:bodyPr>
          <a:lstStyle/>
          <a:p>
            <a:r>
              <a:rPr lang="en-US" sz="900" i="1" dirty="0">
                <a:latin typeface="Calibri Light" panose="020F0302020204030204" pitchFamily="34" charset="0"/>
                <a:ea typeface="Open Sans Light" charset="0"/>
                <a:cs typeface="Calibri Light" panose="020F0302020204030204" pitchFamily="34" charset="0"/>
              </a:rPr>
              <a:t>List the competition’s proprietary offerings.</a:t>
            </a:r>
          </a:p>
          <a:p>
            <a:endParaRPr lang="en-US" sz="900">
              <a:latin typeface="Calibri Light" panose="020F0302020204030204" pitchFamily="34" charset="0"/>
              <a:ea typeface="Open Sans Light" charset="0"/>
              <a:cs typeface="Calibri Light" panose="020F0302020204030204" pitchFamily="34" charset="0"/>
            </a:endParaRPr>
          </a:p>
          <a:p>
            <a:r>
              <a:rPr lang="en-US" sz="900" b="1" dirty="0">
                <a:solidFill>
                  <a:srgbClr val="0DC4F4"/>
                </a:solidFill>
                <a:latin typeface="Calibri Light"/>
                <a:ea typeface="Open Sans"/>
                <a:cs typeface="Calibri Light"/>
              </a:rPr>
              <a:t>›</a:t>
            </a:r>
            <a:r>
              <a:rPr lang="en-US" sz="900" b="1" dirty="0">
                <a:solidFill>
                  <a:srgbClr val="0DC4F4"/>
                </a:solidFill>
                <a:latin typeface="Calibri Light"/>
                <a:ea typeface="Open Sans Light"/>
                <a:cs typeface="Calibri Light"/>
              </a:rPr>
              <a:t>  </a:t>
            </a:r>
            <a:r>
              <a:rPr lang="en-US" sz="900" dirty="0">
                <a:latin typeface="Calibri Light"/>
                <a:ea typeface="Open Sans Light"/>
                <a:cs typeface="Calibri Light"/>
              </a:rPr>
              <a:t>Proprietary 1</a:t>
            </a:r>
          </a:p>
          <a:p>
            <a:r>
              <a:rPr lang="en-US" sz="900" b="1" dirty="0">
                <a:solidFill>
                  <a:srgbClr val="0DC4F4"/>
                </a:solidFill>
                <a:latin typeface="Calibri Light"/>
                <a:ea typeface="Open Sans"/>
                <a:cs typeface="Calibri Light"/>
              </a:rPr>
              <a:t>›</a:t>
            </a:r>
            <a:r>
              <a:rPr lang="en-US" sz="900" b="1" dirty="0">
                <a:solidFill>
                  <a:srgbClr val="0DC4F4"/>
                </a:solidFill>
                <a:latin typeface="Calibri Light"/>
                <a:ea typeface="Open Sans Light"/>
                <a:cs typeface="Calibri Light"/>
              </a:rPr>
              <a:t>  </a:t>
            </a:r>
            <a:r>
              <a:rPr lang="en-US" sz="900" dirty="0">
                <a:latin typeface="Calibri Light"/>
                <a:ea typeface="Open Sans Light"/>
                <a:cs typeface="Calibri Light"/>
              </a:rPr>
              <a:t>Proprietary 2</a:t>
            </a:r>
          </a:p>
          <a:p>
            <a:r>
              <a:rPr lang="en-US" sz="900" b="1" dirty="0">
                <a:solidFill>
                  <a:srgbClr val="0DC4F4"/>
                </a:solidFill>
                <a:latin typeface="Calibri Light"/>
                <a:ea typeface="Open Sans"/>
                <a:cs typeface="Calibri Light"/>
              </a:rPr>
              <a:t>›</a:t>
            </a:r>
            <a:r>
              <a:rPr lang="en-US" sz="900" b="1" dirty="0">
                <a:solidFill>
                  <a:srgbClr val="0DC4F4"/>
                </a:solidFill>
                <a:latin typeface="Calibri Light"/>
                <a:ea typeface="Open Sans Light"/>
                <a:cs typeface="Calibri Light"/>
              </a:rPr>
              <a:t>  </a:t>
            </a:r>
            <a:r>
              <a:rPr lang="en-US" sz="900" dirty="0">
                <a:latin typeface="Calibri Light"/>
                <a:ea typeface="Open Sans Light"/>
                <a:cs typeface="Calibri Light"/>
              </a:rPr>
              <a:t>Proprietary 3</a:t>
            </a:r>
          </a:p>
          <a:p>
            <a:r>
              <a:rPr lang="en-US" sz="900" b="1" dirty="0">
                <a:solidFill>
                  <a:srgbClr val="0DC4F4"/>
                </a:solidFill>
                <a:latin typeface="Calibri Light"/>
                <a:ea typeface="Open Sans"/>
                <a:cs typeface="Calibri Light"/>
              </a:rPr>
              <a:t>›</a:t>
            </a:r>
            <a:r>
              <a:rPr lang="en-US" sz="900" b="1" dirty="0">
                <a:solidFill>
                  <a:srgbClr val="0DC4F4"/>
                </a:solidFill>
                <a:latin typeface="Calibri Light"/>
                <a:ea typeface="Open Sans Light"/>
                <a:cs typeface="Calibri Light"/>
              </a:rPr>
              <a:t> </a:t>
            </a:r>
            <a:r>
              <a:rPr lang="en-US" sz="900" dirty="0">
                <a:latin typeface="Calibri Light"/>
                <a:ea typeface="Open Sans Light"/>
                <a:cs typeface="Calibri Light"/>
              </a:rPr>
              <a:t> Proprietary 4</a:t>
            </a:r>
          </a:p>
          <a:p>
            <a:r>
              <a:rPr lang="en-US" sz="900" b="1" dirty="0">
                <a:solidFill>
                  <a:srgbClr val="0DC4F4"/>
                </a:solidFill>
                <a:latin typeface="Calibri Light"/>
                <a:ea typeface="Open Sans"/>
                <a:cs typeface="Calibri Light"/>
              </a:rPr>
              <a:t>›</a:t>
            </a:r>
            <a:r>
              <a:rPr lang="en-US" sz="900" b="1" dirty="0">
                <a:solidFill>
                  <a:srgbClr val="0DC4F4"/>
                </a:solidFill>
                <a:latin typeface="Calibri Light"/>
                <a:ea typeface="Open Sans Light"/>
                <a:cs typeface="Calibri Light"/>
              </a:rPr>
              <a:t> </a:t>
            </a:r>
            <a:r>
              <a:rPr lang="en-US" sz="900" dirty="0">
                <a:latin typeface="Calibri Light"/>
                <a:ea typeface="Open Sans Light"/>
                <a:cs typeface="Calibri Light"/>
              </a:rPr>
              <a:t> Proprietary 5</a:t>
            </a:r>
          </a:p>
        </p:txBody>
      </p:sp>
      <p:sp>
        <p:nvSpPr>
          <p:cNvPr id="54" name="TextBox 53">
            <a:extLst>
              <a:ext uri="{FF2B5EF4-FFF2-40B4-BE49-F238E27FC236}">
                <a16:creationId xmlns:a16="http://schemas.microsoft.com/office/drawing/2014/main" id="{910B9516-C871-8743-A393-CFAA7F56F5FF}"/>
              </a:ext>
            </a:extLst>
          </p:cNvPr>
          <p:cNvSpPr txBox="1"/>
          <p:nvPr/>
        </p:nvSpPr>
        <p:spPr>
          <a:xfrm>
            <a:off x="8354940" y="2591335"/>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WHY WE LOSE</a:t>
            </a:r>
          </a:p>
        </p:txBody>
      </p:sp>
      <p:sp>
        <p:nvSpPr>
          <p:cNvPr id="59" name="TextBox 58">
            <a:extLst>
              <a:ext uri="{FF2B5EF4-FFF2-40B4-BE49-F238E27FC236}">
                <a16:creationId xmlns:a16="http://schemas.microsoft.com/office/drawing/2014/main" id="{9A6CDA55-D62A-924D-9E41-7C36B070779E}"/>
              </a:ext>
            </a:extLst>
          </p:cNvPr>
          <p:cNvSpPr txBox="1"/>
          <p:nvPr/>
        </p:nvSpPr>
        <p:spPr>
          <a:xfrm>
            <a:off x="8347224" y="2972355"/>
            <a:ext cx="3103041" cy="1615827"/>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A list of specific reasons why you lose to a specific competitor. Provide guidance on how to steer the conversation away from a loss with counterpoints. </a:t>
            </a:r>
          </a:p>
          <a:p>
            <a:endParaRPr lang="en-US" sz="900" i="1">
              <a:latin typeface="Calibri Light" panose="020F0302020204030204" pitchFamily="34" charset="0"/>
              <a:ea typeface="Open Sans Light" charset="0"/>
              <a:cs typeface="Calibri Light" panose="020F0302020204030204" pitchFamily="34" charset="0"/>
            </a:endParaRPr>
          </a:p>
          <a:p>
            <a:r>
              <a:rPr lang="en-US" sz="900" i="1">
                <a:latin typeface="Calibri Light" panose="020F0302020204030204" pitchFamily="34" charset="0"/>
                <a:ea typeface="Open Sans Light" charset="0"/>
                <a:cs typeface="Calibri Light" panose="020F0302020204030204" pitchFamily="34" charset="0"/>
              </a:rPr>
              <a:t>Example: </a:t>
            </a:r>
          </a:p>
          <a:p>
            <a:endParaRPr lang="en-US" sz="900">
              <a:latin typeface="Calibri Light" panose="020F0302020204030204" pitchFamily="34" charset="0"/>
              <a:ea typeface="Open Sans Light" charset="0"/>
              <a:cs typeface="Calibri Light" panose="020F0302020204030204" pitchFamily="34" charset="0"/>
            </a:endParaRPr>
          </a:p>
          <a:p>
            <a:r>
              <a:rPr lang="en-US" sz="900" b="1">
                <a:solidFill>
                  <a:srgbClr val="0DC4F4"/>
                </a:solidFill>
                <a:ea typeface="Open Sans" charset="0"/>
                <a:cs typeface="Open Sans" charset="0"/>
              </a:rPr>
              <a:t>›</a:t>
            </a:r>
            <a:r>
              <a:rPr lang="en-US" sz="900">
                <a:solidFill>
                  <a:srgbClr val="0DC4F4"/>
                </a:solidFill>
                <a:ea typeface="Open Sans Light" charset="0"/>
                <a:cs typeface="Open Sans Light" charset="0"/>
              </a:rPr>
              <a:t>  </a:t>
            </a:r>
            <a:r>
              <a:rPr lang="en-US" sz="900">
                <a:latin typeface="Calibri Light" panose="020F0302020204030204" pitchFamily="34" charset="0"/>
                <a:ea typeface="Open Sans Light" charset="0"/>
                <a:cs typeface="Calibri Light" panose="020F0302020204030204" pitchFamily="34" charset="0"/>
              </a:rPr>
              <a:t>They have a completely free version (but features are limited and most people find they need to upgrade)</a:t>
            </a:r>
          </a:p>
          <a:p>
            <a:r>
              <a:rPr lang="en-US" sz="900" b="1">
                <a:solidFill>
                  <a:srgbClr val="0DC4F4"/>
                </a:solidFill>
                <a:ea typeface="Open Sans" charset="0"/>
                <a:cs typeface="Open Sans" charset="0"/>
              </a:rPr>
              <a:t>› </a:t>
            </a:r>
            <a:r>
              <a:rPr lang="en-US" sz="900">
                <a:ea typeface="Open Sans Light" charset="0"/>
                <a:cs typeface="Open Sans Light" charset="0"/>
              </a:rPr>
              <a:t> </a:t>
            </a:r>
            <a:r>
              <a:rPr lang="en-US" sz="900">
                <a:latin typeface="Calibri Light" panose="020F0302020204030204" pitchFamily="34" charset="0"/>
                <a:ea typeface="Open Sans Light" charset="0"/>
                <a:cs typeface="Calibri Light" panose="020F0302020204030204" pitchFamily="34" charset="0"/>
              </a:rPr>
              <a:t>They have excellent resources and support (some users say their UX is complicated, so they require more support)</a:t>
            </a:r>
          </a:p>
          <a:p>
            <a:endParaRPr lang="en-US" sz="900">
              <a:latin typeface="Calibri Light" panose="020F0302020204030204" pitchFamily="34" charset="0"/>
              <a:ea typeface="Open Sans Light" charset="0"/>
              <a:cs typeface="Calibri Light" panose="020F0302020204030204" pitchFamily="34" charset="0"/>
            </a:endParaRPr>
          </a:p>
        </p:txBody>
      </p:sp>
      <p:sp>
        <p:nvSpPr>
          <p:cNvPr id="62" name="TextBox 61">
            <a:extLst>
              <a:ext uri="{FF2B5EF4-FFF2-40B4-BE49-F238E27FC236}">
                <a16:creationId xmlns:a16="http://schemas.microsoft.com/office/drawing/2014/main" id="{0F9C2E6D-B3B9-BC42-9197-4ABFBEA76FB5}"/>
              </a:ext>
            </a:extLst>
          </p:cNvPr>
          <p:cNvSpPr txBox="1"/>
          <p:nvPr/>
        </p:nvSpPr>
        <p:spPr>
          <a:xfrm>
            <a:off x="8354940" y="4897218"/>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WEAKNESSES</a:t>
            </a:r>
          </a:p>
        </p:txBody>
      </p:sp>
      <p:sp>
        <p:nvSpPr>
          <p:cNvPr id="64" name="TextBox 63">
            <a:extLst>
              <a:ext uri="{FF2B5EF4-FFF2-40B4-BE49-F238E27FC236}">
                <a16:creationId xmlns:a16="http://schemas.microsoft.com/office/drawing/2014/main" id="{4AE2F431-02AF-5444-B90E-61FAD7D54640}"/>
              </a:ext>
            </a:extLst>
          </p:cNvPr>
          <p:cNvSpPr txBox="1"/>
          <p:nvPr/>
        </p:nvSpPr>
        <p:spPr>
          <a:xfrm>
            <a:off x="8292948" y="5363954"/>
            <a:ext cx="3145437" cy="923330"/>
          </a:xfrm>
          <a:prstGeom prst="rect">
            <a:avLst/>
          </a:prstGeom>
          <a:noFill/>
        </p:spPr>
        <p:txBody>
          <a:bodyPr wrap="square" lIns="91440" tIns="45720" rIns="91440" bIns="45720" rtlCol="0" anchor="t">
            <a:spAutoFit/>
          </a:bodyPr>
          <a:lstStyle/>
          <a:p>
            <a:r>
              <a:rPr lang="en-US" sz="900" i="1" dirty="0">
                <a:latin typeface="Calibri Light" panose="020F0302020204030204" pitchFamily="34" charset="0"/>
                <a:ea typeface="Open Sans Light" charset="0"/>
                <a:cs typeface="Calibri Light" panose="020F0302020204030204" pitchFamily="34" charset="0"/>
              </a:rPr>
              <a:t>Develop a list of weaknesses.</a:t>
            </a:r>
          </a:p>
          <a:p>
            <a:r>
              <a:rPr lang="en-US" sz="900" i="1" dirty="0">
                <a:latin typeface="Calibri Light"/>
                <a:ea typeface="Open Sans Light"/>
                <a:cs typeface="Calibri Light"/>
              </a:rPr>
              <a:t>  </a:t>
            </a:r>
            <a:endParaRPr lang="en-US" sz="900" i="1" dirty="0">
              <a:latin typeface="Calibri Light" panose="020F0302020204030204" pitchFamily="34" charset="0"/>
              <a:ea typeface="Open Sans Light" charset="0"/>
              <a:cs typeface="Calibri Light" panose="020F0302020204030204" pitchFamily="34" charset="0"/>
            </a:endParaRPr>
          </a:p>
          <a:p>
            <a:r>
              <a:rPr lang="en-US" sz="900" b="1" dirty="0">
                <a:solidFill>
                  <a:srgbClr val="0DC4F4"/>
                </a:solidFill>
                <a:latin typeface="Calibri Light"/>
                <a:ea typeface="Open Sans"/>
                <a:cs typeface="Calibri Light"/>
              </a:rPr>
              <a:t>›</a:t>
            </a:r>
            <a:r>
              <a:rPr lang="en-US" sz="900" b="1" dirty="0">
                <a:solidFill>
                  <a:srgbClr val="0DC4F4"/>
                </a:solidFill>
                <a:latin typeface="Calibri Light"/>
                <a:ea typeface="Open Sans Light"/>
                <a:cs typeface="Calibri Light"/>
              </a:rPr>
              <a:t>  </a:t>
            </a:r>
            <a:r>
              <a:rPr lang="en-US" sz="900" dirty="0">
                <a:latin typeface="Calibri Light"/>
                <a:ea typeface="Open Sans Light"/>
                <a:cs typeface="Calibri Light"/>
              </a:rPr>
              <a:t>Slow - takes up to 30 mins just to process a file</a:t>
            </a:r>
          </a:p>
          <a:p>
            <a:r>
              <a:rPr lang="en-US" sz="900" b="1" dirty="0">
                <a:solidFill>
                  <a:srgbClr val="0DC4F4"/>
                </a:solidFill>
                <a:latin typeface="Calibri Light"/>
                <a:ea typeface="Open Sans"/>
                <a:cs typeface="Calibri Light"/>
              </a:rPr>
              <a:t>›</a:t>
            </a:r>
            <a:r>
              <a:rPr lang="en-US" sz="900" b="1" dirty="0">
                <a:solidFill>
                  <a:srgbClr val="0DC4F4"/>
                </a:solidFill>
                <a:latin typeface="Calibri Light"/>
                <a:ea typeface="Open Sans Light"/>
                <a:cs typeface="Calibri Light"/>
              </a:rPr>
              <a:t> </a:t>
            </a:r>
            <a:r>
              <a:rPr lang="en-US" sz="900" dirty="0">
                <a:solidFill>
                  <a:srgbClr val="000000"/>
                </a:solidFill>
                <a:latin typeface="Calibri Light"/>
                <a:ea typeface="Open Sans Light"/>
                <a:cs typeface="Calibri Light"/>
              </a:rPr>
              <a:t> </a:t>
            </a:r>
            <a:r>
              <a:rPr lang="en-US" sz="900" dirty="0">
                <a:latin typeface="Calibri Light"/>
                <a:ea typeface="Open Sans Light"/>
                <a:cs typeface="Calibri Light"/>
              </a:rPr>
              <a:t>No custom layout options - leaves excess white     </a:t>
            </a:r>
            <a:endParaRPr lang="en-US" sz="900" dirty="0">
              <a:latin typeface="Calibri Light" panose="020F0302020204030204" pitchFamily="34" charset="0"/>
              <a:ea typeface="Open Sans Light" charset="0"/>
              <a:cs typeface="Calibri Light" panose="020F0302020204030204" pitchFamily="34" charset="0"/>
            </a:endParaRPr>
          </a:p>
          <a:p>
            <a:r>
              <a:rPr lang="en-US" sz="900" dirty="0">
                <a:latin typeface="Calibri Light"/>
                <a:ea typeface="Open Sans Light"/>
                <a:cs typeface="Calibri Light"/>
              </a:rPr>
              <a:t>   space and wasted paper</a:t>
            </a:r>
          </a:p>
          <a:p>
            <a:r>
              <a:rPr lang="en-US" sz="900" b="1" dirty="0">
                <a:solidFill>
                  <a:srgbClr val="0DC4F4"/>
                </a:solidFill>
                <a:latin typeface="Calibri Light"/>
                <a:ea typeface="Open Sans"/>
                <a:cs typeface="Calibri Light"/>
              </a:rPr>
              <a:t>›</a:t>
            </a:r>
            <a:r>
              <a:rPr lang="en-US" sz="900" b="1" dirty="0">
                <a:latin typeface="Calibri Light"/>
                <a:ea typeface="Open Sans Light"/>
                <a:cs typeface="Calibri Light"/>
              </a:rPr>
              <a:t>  </a:t>
            </a:r>
            <a:r>
              <a:rPr lang="en-US" sz="900" dirty="0">
                <a:latin typeface="Calibri Light"/>
                <a:ea typeface="Open Sans Light"/>
                <a:cs typeface="Calibri Light"/>
              </a:rPr>
              <a:t>Uses maximum ink even on test images</a:t>
            </a:r>
          </a:p>
        </p:txBody>
      </p:sp>
      <p:sp>
        <p:nvSpPr>
          <p:cNvPr id="65" name="Rounded Rectangle 64">
            <a:extLst>
              <a:ext uri="{FF2B5EF4-FFF2-40B4-BE49-F238E27FC236}">
                <a16:creationId xmlns:a16="http://schemas.microsoft.com/office/drawing/2014/main" id="{657E7E88-242E-1F4E-B024-E96F2604F6FC}"/>
              </a:ext>
            </a:extLst>
          </p:cNvPr>
          <p:cNvSpPr/>
          <p:nvPr/>
        </p:nvSpPr>
        <p:spPr>
          <a:xfrm>
            <a:off x="751742" y="435531"/>
            <a:ext cx="644350" cy="644350"/>
          </a:xfrm>
          <a:prstGeom prst="roundRect">
            <a:avLst/>
          </a:prstGeom>
          <a:solidFill>
            <a:schemeClr val="bg1">
              <a:lumMod val="95000"/>
            </a:schemeClr>
          </a:solid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876EDB72-5EC1-6143-807A-585418C78D84}"/>
              </a:ext>
            </a:extLst>
          </p:cNvPr>
          <p:cNvSpPr txBox="1"/>
          <p:nvPr/>
        </p:nvSpPr>
        <p:spPr>
          <a:xfrm>
            <a:off x="752742" y="615906"/>
            <a:ext cx="644350" cy="276999"/>
          </a:xfrm>
          <a:prstGeom prst="rect">
            <a:avLst/>
          </a:prstGeom>
          <a:noFill/>
        </p:spPr>
        <p:txBody>
          <a:bodyPr wrap="square" rtlCol="0">
            <a:spAutoFit/>
          </a:bodyPr>
          <a:lstStyle/>
          <a:p>
            <a:pPr algn="ctr"/>
            <a:r>
              <a:rPr lang="en-US" sz="1200">
                <a:solidFill>
                  <a:schemeClr val="bg2">
                    <a:lumMod val="50000"/>
                  </a:schemeClr>
                </a:solidFill>
                <a:latin typeface="Open Sans Light" charset="0"/>
                <a:ea typeface="Open Sans Light" charset="0"/>
                <a:cs typeface="Open Sans Light" charset="0"/>
              </a:rPr>
              <a:t>LOGO</a:t>
            </a:r>
          </a:p>
        </p:txBody>
      </p:sp>
      <p:sp>
        <p:nvSpPr>
          <p:cNvPr id="71" name="TextBox 70">
            <a:extLst>
              <a:ext uri="{FF2B5EF4-FFF2-40B4-BE49-F238E27FC236}">
                <a16:creationId xmlns:a16="http://schemas.microsoft.com/office/drawing/2014/main" id="{2274E101-E6D6-CE4C-9336-539EA8B7871A}"/>
              </a:ext>
            </a:extLst>
          </p:cNvPr>
          <p:cNvSpPr txBox="1"/>
          <p:nvPr/>
        </p:nvSpPr>
        <p:spPr>
          <a:xfrm>
            <a:off x="4434130" y="5025399"/>
            <a:ext cx="2377751" cy="338555"/>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PROPRIETARY OFFERINGS</a:t>
            </a:r>
          </a:p>
        </p:txBody>
      </p:sp>
      <p:sp>
        <p:nvSpPr>
          <p:cNvPr id="97" name="TextBox 96">
            <a:extLst>
              <a:ext uri="{FF2B5EF4-FFF2-40B4-BE49-F238E27FC236}">
                <a16:creationId xmlns:a16="http://schemas.microsoft.com/office/drawing/2014/main" id="{B2C36CF5-CB91-EF46-B47F-49A98CD73BED}"/>
              </a:ext>
            </a:extLst>
          </p:cNvPr>
          <p:cNvSpPr txBox="1"/>
          <p:nvPr/>
        </p:nvSpPr>
        <p:spPr>
          <a:xfrm>
            <a:off x="8354940" y="368332"/>
            <a:ext cx="1541122" cy="307777"/>
          </a:xfrm>
          <a:prstGeom prst="rect">
            <a:avLst/>
          </a:prstGeom>
          <a:noFill/>
        </p:spPr>
        <p:txBody>
          <a:bodyPr wrap="square" rtlCol="0">
            <a:spAutoFit/>
          </a:bodyPr>
          <a:lstStyle/>
          <a:p>
            <a:r>
              <a:rPr lang="en-US" sz="1400" b="1">
                <a:solidFill>
                  <a:srgbClr val="192B36"/>
                </a:solidFill>
                <a:latin typeface="Calibri" panose="020F0502020204030204" pitchFamily="34" charset="0"/>
                <a:ea typeface="Open Sans Light" charset="0"/>
                <a:cs typeface="Calibri" panose="020F0502020204030204" pitchFamily="34" charset="0"/>
              </a:rPr>
              <a:t>WHY WE WIN</a:t>
            </a:r>
          </a:p>
        </p:txBody>
      </p:sp>
      <p:sp>
        <p:nvSpPr>
          <p:cNvPr id="98" name="TextBox 97">
            <a:extLst>
              <a:ext uri="{FF2B5EF4-FFF2-40B4-BE49-F238E27FC236}">
                <a16:creationId xmlns:a16="http://schemas.microsoft.com/office/drawing/2014/main" id="{4225FA84-B469-9D41-A2BB-A1843C33DE22}"/>
              </a:ext>
            </a:extLst>
          </p:cNvPr>
          <p:cNvSpPr txBox="1"/>
          <p:nvPr/>
        </p:nvSpPr>
        <p:spPr>
          <a:xfrm>
            <a:off x="8347224" y="777637"/>
            <a:ext cx="3103041" cy="1477328"/>
          </a:xfrm>
          <a:prstGeom prst="rect">
            <a:avLst/>
          </a:prstGeom>
          <a:noFill/>
        </p:spPr>
        <p:txBody>
          <a:bodyPr wrap="square" rtlCol="0">
            <a:spAutoFit/>
          </a:bodyPr>
          <a:lstStyle/>
          <a:p>
            <a:r>
              <a:rPr lang="en-US" sz="900" i="1">
                <a:latin typeface="Calibri Light" panose="020F0302020204030204" pitchFamily="34" charset="0"/>
                <a:ea typeface="Open Sans Light" charset="0"/>
                <a:cs typeface="Calibri Light" panose="020F0302020204030204" pitchFamily="34" charset="0"/>
              </a:rPr>
              <a:t>A list of specific reasons why you win against this competitor. This should reflect your product strengths and give advice on how to steer the conversation towards the win.</a:t>
            </a:r>
          </a:p>
          <a:p>
            <a:endParaRPr lang="en-US" sz="900" i="1">
              <a:latin typeface="Calibri Light" panose="020F0302020204030204" pitchFamily="34" charset="0"/>
              <a:ea typeface="Open Sans Light" charset="0"/>
              <a:cs typeface="Calibri Light" panose="020F0302020204030204" pitchFamily="34" charset="0"/>
            </a:endParaRPr>
          </a:p>
          <a:p>
            <a:r>
              <a:rPr lang="en-US" sz="900" i="1">
                <a:latin typeface="Calibri Light" panose="020F0302020204030204" pitchFamily="34" charset="0"/>
                <a:ea typeface="Open Sans Light" charset="0"/>
                <a:cs typeface="Calibri Light" panose="020F0302020204030204" pitchFamily="34" charset="0"/>
              </a:rPr>
              <a:t>Example: </a:t>
            </a:r>
          </a:p>
          <a:p>
            <a:endParaRPr lang="en-US" sz="900">
              <a:latin typeface="Calibri Light" panose="020F0302020204030204" pitchFamily="34" charset="0"/>
              <a:ea typeface="Open Sans Light" charset="0"/>
              <a:cs typeface="Calibri Light" panose="020F0302020204030204" pitchFamily="34" charset="0"/>
            </a:endParaRPr>
          </a:p>
          <a:p>
            <a:r>
              <a:rPr lang="en-US" sz="900" b="1">
                <a:solidFill>
                  <a:srgbClr val="0DC4F4"/>
                </a:solidFill>
                <a:latin typeface="Calibri Light" panose="020F0302020204030204" pitchFamily="34" charset="0"/>
                <a:ea typeface="Open Sans" charset="0"/>
                <a:cs typeface="Calibri Light" panose="020F0302020204030204" pitchFamily="34" charset="0"/>
              </a:rPr>
              <a:t>›</a:t>
            </a:r>
            <a:r>
              <a:rPr lang="en-US" sz="900" b="1">
                <a:solidFill>
                  <a:srgbClr val="0DC4F4"/>
                </a:solidFill>
                <a:latin typeface="Calibri Light" panose="020F0302020204030204" pitchFamily="34" charset="0"/>
                <a:ea typeface="Open Sans Light" charset="0"/>
                <a:cs typeface="Calibri Light" panose="020F0302020204030204" pitchFamily="34" charset="0"/>
              </a:rPr>
              <a:t> </a:t>
            </a:r>
            <a:r>
              <a:rPr lang="en-US" sz="900">
                <a:latin typeface="Calibri Light" panose="020F0302020204030204" pitchFamily="34" charset="0"/>
                <a:ea typeface="Open Sans Light" charset="0"/>
                <a:cs typeface="Calibri Light" panose="020F0302020204030204" pitchFamily="34" charset="0"/>
              </a:rPr>
              <a:t> We win on price-they charge about 2X our price</a:t>
            </a:r>
          </a:p>
          <a:p>
            <a:endParaRPr lang="en-US" sz="900">
              <a:latin typeface="Calibri Light" panose="020F0302020204030204" pitchFamily="34" charset="0"/>
              <a:ea typeface="Open Sans Light" charset="0"/>
              <a:cs typeface="Calibri Light" panose="020F0302020204030204" pitchFamily="34" charset="0"/>
            </a:endParaRPr>
          </a:p>
          <a:p>
            <a:r>
              <a:rPr lang="en-US" sz="900" b="1">
                <a:solidFill>
                  <a:srgbClr val="0DC4F4"/>
                </a:solidFill>
                <a:latin typeface="Calibri Light" panose="020F0302020204030204" pitchFamily="34" charset="0"/>
                <a:ea typeface="Open Sans" charset="0"/>
                <a:cs typeface="Calibri Light" panose="020F0302020204030204" pitchFamily="34" charset="0"/>
              </a:rPr>
              <a:t>›</a:t>
            </a:r>
            <a:r>
              <a:rPr lang="en-US" sz="900" b="1">
                <a:solidFill>
                  <a:srgbClr val="0DC4F4"/>
                </a:solidFill>
                <a:latin typeface="Calibri Light" panose="020F0302020204030204" pitchFamily="34" charset="0"/>
                <a:ea typeface="Open Sans Light" charset="0"/>
                <a:cs typeface="Calibri Light" panose="020F0302020204030204" pitchFamily="34" charset="0"/>
              </a:rPr>
              <a:t> </a:t>
            </a:r>
            <a:r>
              <a:rPr lang="en-US" sz="900">
                <a:latin typeface="Calibri Light" panose="020F0302020204030204" pitchFamily="34" charset="0"/>
                <a:ea typeface="Open Sans Light" charset="0"/>
                <a:cs typeface="Calibri Light" panose="020F0302020204030204" pitchFamily="34" charset="0"/>
              </a:rPr>
              <a:t> We win on reporting – their features are limited to basic </a:t>
            </a:r>
            <a:br>
              <a:rPr lang="en-US" sz="900">
                <a:latin typeface="Calibri Light" panose="020F0302020204030204" pitchFamily="34" charset="0"/>
                <a:ea typeface="Open Sans Light" charset="0"/>
                <a:cs typeface="Calibri Light" panose="020F0302020204030204" pitchFamily="34" charset="0"/>
              </a:rPr>
            </a:br>
            <a:r>
              <a:rPr lang="en-US" sz="900">
                <a:latin typeface="Calibri Light" panose="020F0302020204030204" pitchFamily="34" charset="0"/>
                <a:ea typeface="Open Sans Light" charset="0"/>
                <a:cs typeface="Calibri Light" panose="020F0302020204030204" pitchFamily="34" charset="0"/>
              </a:rPr>
              <a:t>    metrics such as pageviews and time on page</a:t>
            </a:r>
          </a:p>
        </p:txBody>
      </p:sp>
      <p:cxnSp>
        <p:nvCxnSpPr>
          <p:cNvPr id="7" name="Straight Connector 6">
            <a:extLst>
              <a:ext uri="{FF2B5EF4-FFF2-40B4-BE49-F238E27FC236}">
                <a16:creationId xmlns:a16="http://schemas.microsoft.com/office/drawing/2014/main" id="{4D3D55C7-967D-BE40-A458-6253786B96F1}"/>
              </a:ext>
            </a:extLst>
          </p:cNvPr>
          <p:cNvCxnSpPr/>
          <p:nvPr/>
        </p:nvCxnSpPr>
        <p:spPr>
          <a:xfrm>
            <a:off x="552745" y="4200389"/>
            <a:ext cx="346022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2472AD43-E4A3-1E49-B532-54A359748A9F}"/>
              </a:ext>
            </a:extLst>
          </p:cNvPr>
          <p:cNvCxnSpPr>
            <a:cxnSpLocks/>
          </p:cNvCxnSpPr>
          <p:nvPr/>
        </p:nvCxnSpPr>
        <p:spPr>
          <a:xfrm>
            <a:off x="4249190" y="760332"/>
            <a:ext cx="375592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661FD109-6E52-844A-96A5-1FED77C4D4C5}"/>
              </a:ext>
            </a:extLst>
          </p:cNvPr>
          <p:cNvCxnSpPr>
            <a:cxnSpLocks/>
          </p:cNvCxnSpPr>
          <p:nvPr/>
        </p:nvCxnSpPr>
        <p:spPr>
          <a:xfrm>
            <a:off x="4266129" y="5372088"/>
            <a:ext cx="373898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EAA5EA1-4887-FB4B-ACBD-0BDB065A6EFC}"/>
              </a:ext>
            </a:extLst>
          </p:cNvPr>
          <p:cNvCxnSpPr>
            <a:cxnSpLocks/>
          </p:cNvCxnSpPr>
          <p:nvPr/>
        </p:nvCxnSpPr>
        <p:spPr>
          <a:xfrm>
            <a:off x="4249190" y="2327164"/>
            <a:ext cx="375592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41FE48DA-12A8-1F4E-A2BD-C9452AE2CACA}"/>
              </a:ext>
            </a:extLst>
          </p:cNvPr>
          <p:cNvCxnSpPr>
            <a:cxnSpLocks/>
          </p:cNvCxnSpPr>
          <p:nvPr/>
        </p:nvCxnSpPr>
        <p:spPr>
          <a:xfrm>
            <a:off x="8258276" y="5290844"/>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1A7CF23-07A3-A343-9C65-CC4E3377291F}"/>
              </a:ext>
            </a:extLst>
          </p:cNvPr>
          <p:cNvCxnSpPr>
            <a:cxnSpLocks/>
          </p:cNvCxnSpPr>
          <p:nvPr/>
        </p:nvCxnSpPr>
        <p:spPr>
          <a:xfrm>
            <a:off x="8258276" y="2966891"/>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DAA7185C-C617-224A-BD84-130CC1DA74B0}"/>
              </a:ext>
            </a:extLst>
          </p:cNvPr>
          <p:cNvCxnSpPr>
            <a:cxnSpLocks/>
          </p:cNvCxnSpPr>
          <p:nvPr/>
        </p:nvCxnSpPr>
        <p:spPr>
          <a:xfrm>
            <a:off x="8258276" y="757398"/>
            <a:ext cx="3395931"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C85935CA-6E98-AB4B-B198-BB2409ADCDFA}"/>
              </a:ext>
            </a:extLst>
          </p:cNvPr>
          <p:cNvCxnSpPr/>
          <p:nvPr/>
        </p:nvCxnSpPr>
        <p:spPr>
          <a:xfrm>
            <a:off x="552745" y="1182291"/>
            <a:ext cx="346022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29B7A892-E8D8-CC4F-92BB-EBB776432BD9}"/>
              </a:ext>
            </a:extLst>
          </p:cNvPr>
          <p:cNvGrpSpPr/>
          <p:nvPr/>
        </p:nvGrpSpPr>
        <p:grpSpPr>
          <a:xfrm>
            <a:off x="146262" y="897492"/>
            <a:ext cx="253915" cy="5791344"/>
            <a:chOff x="146262" y="897492"/>
            <a:chExt cx="253915" cy="5791344"/>
          </a:xfrm>
        </p:grpSpPr>
        <p:sp>
          <p:nvSpPr>
            <p:cNvPr id="48" name="TextBox 47">
              <a:extLst>
                <a:ext uri="{FF2B5EF4-FFF2-40B4-BE49-F238E27FC236}">
                  <a16:creationId xmlns:a16="http://schemas.microsoft.com/office/drawing/2014/main" id="{FE0D50E2-510E-6C4F-985E-E31F2376BE59}"/>
                </a:ext>
              </a:extLst>
            </p:cNvPr>
            <p:cNvSpPr txBox="1"/>
            <p:nvPr/>
          </p:nvSpPr>
          <p:spPr>
            <a:xfrm rot="16200000">
              <a:off x="-2161756" y="3205510"/>
              <a:ext cx="4869951" cy="253915"/>
            </a:xfrm>
            <a:prstGeom prst="rect">
              <a:avLst/>
            </a:prstGeom>
            <a:noFill/>
          </p:spPr>
          <p:txBody>
            <a:bodyPr wrap="square" rtlCol="0">
              <a:spAutoFit/>
            </a:bodyPr>
            <a:lstStyle/>
            <a:p>
              <a:r>
                <a:rPr lang="en-US" sz="900">
                  <a:solidFill>
                    <a:srgbClr val="192B36"/>
                  </a:solidFill>
                  <a:latin typeface="+mj-lt"/>
                </a:rPr>
                <a:t>| Competitive Intelligence Automation</a:t>
              </a:r>
            </a:p>
          </p:txBody>
        </p:sp>
        <p:pic>
          <p:nvPicPr>
            <p:cNvPr id="49" name="Picture 48">
              <a:extLst>
                <a:ext uri="{FF2B5EF4-FFF2-40B4-BE49-F238E27FC236}">
                  <a16:creationId xmlns:a16="http://schemas.microsoft.com/office/drawing/2014/main" id="{0B0B638B-C4CC-AF46-B98E-9E3E7B3928A6}"/>
                </a:ext>
              </a:extLst>
            </p:cNvPr>
            <p:cNvPicPr>
              <a:picLocks noChangeAspect="1"/>
            </p:cNvPicPr>
            <p:nvPr/>
          </p:nvPicPr>
          <p:blipFill>
            <a:blip r:embed="rId3"/>
            <a:stretch>
              <a:fillRect/>
            </a:stretch>
          </p:blipFill>
          <p:spPr>
            <a:xfrm rot="16200000">
              <a:off x="-234968" y="6057983"/>
              <a:ext cx="1016375" cy="245332"/>
            </a:xfrm>
            <a:prstGeom prst="rect">
              <a:avLst/>
            </a:prstGeom>
          </p:spPr>
        </p:pic>
      </p:grpSp>
    </p:spTree>
    <p:extLst>
      <p:ext uri="{BB962C8B-B14F-4D97-AF65-F5344CB8AC3E}">
        <p14:creationId xmlns:p14="http://schemas.microsoft.com/office/powerpoint/2010/main" val="2864670669"/>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FC4243"/>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petitive Analysis template" id="{A8C5EAB7-7475-B141-B5C6-226EADFB038C}" vid="{83E4F412-47DF-2C49-9D1E-36C4EBB15F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10</Slides>
  <Notes>7</Notes>
  <HiddenSlides>0</HiddenSlide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Sales Battlecards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COMPETITIVE ANALYSIS TEMPLATE</dc:title>
  <dc:creator>Konstantina</dc:creator>
  <cp:revision>37</cp:revision>
  <cp:lastPrinted>2022-09-19T12:50:08Z</cp:lastPrinted>
  <dcterms:created xsi:type="dcterms:W3CDTF">2017-12-19T15:34:01Z</dcterms:created>
  <dcterms:modified xsi:type="dcterms:W3CDTF">2023-02-21T16:53:21Z</dcterms:modified>
</cp:coreProperties>
</file>